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57" r:id="rId4"/>
    <p:sldId id="259" r:id="rId5"/>
    <p:sldId id="261" r:id="rId6"/>
    <p:sldId id="271" r:id="rId7"/>
    <p:sldId id="280" r:id="rId8"/>
    <p:sldId id="270" r:id="rId9"/>
    <p:sldId id="263" r:id="rId10"/>
    <p:sldId id="272" r:id="rId11"/>
    <p:sldId id="264" r:id="rId12"/>
    <p:sldId id="266" r:id="rId13"/>
    <p:sldId id="273" r:id="rId14"/>
    <p:sldId id="267" r:id="rId15"/>
    <p:sldId id="276" r:id="rId16"/>
    <p:sldId id="277" r:id="rId17"/>
    <p:sldId id="278" r:id="rId18"/>
    <p:sldId id="279" r:id="rId19"/>
    <p:sldId id="268" r:id="rId20"/>
  </p:sldIdLst>
  <p:sldSz cx="12192000" cy="6858000"/>
  <p:notesSz cx="6858000" cy="9144000"/>
  <p:embeddedFontLst>
    <p:embeddedFont>
      <p:font typeface="PMingLiU" panose="02020500000000000000" pitchFamily="18" charset="-12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汉仪清雅体简" panose="02010600030101010101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20F5948-BB4B-44EF-81C2-73FBA4A086A5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13B60C7-42F7-4C96-894B-4258AC557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60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E638A-47C6-4EA0-95D9-242222326884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94C88-E897-48C2-806D-5B367E91C5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93CB3-4664-44AB-862B-4088ED457DE2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92B17-8147-4BDB-90EB-4BE780A1EE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0CA35-C1CE-45BF-8D0D-180888D0E9AB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006D3-CDC6-4964-A5B1-4680C49E27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33183-4EFB-45D6-BB89-6CE266C74038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09277-954C-492F-B623-54D689D370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4232B-E685-47DF-ADF3-192F6A004C96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F5F8A-8C53-4F04-A716-EF15D8B56D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09226-63A2-466B-B689-AAF00B2140FF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C42FF-B730-4128-9BE9-B19B5F7430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AB283-0C7B-4305-9FA1-F380D39CE181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33212-FA76-4DE3-B61A-46DF1CA3E3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987FB-5C9F-47C3-B43A-19E4DAA8780B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CA251-68E4-4B3D-971F-830283C506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DFD30-344C-462A-8D03-605736294AE0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5ADF9-9F77-47ED-88BD-2B57609DF5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071A6-6CC5-46D3-94D0-3EB00F16F7E7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10687-4A70-47EC-8B08-8513DBAAFA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4D125-B33A-48A4-B876-58E310A5290E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8824C-D48C-4A6D-B44B-41D925502B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6642D41-CD89-4618-9FD6-D16809D93A23}" type="datetimeFigureOut">
              <a:rPr lang="zh-CN" altLang="en-US"/>
              <a:pPr>
                <a:defRPr/>
              </a:pPr>
              <a:t>2015/12/30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402798C-59E4-4124-857E-C15B78D5C0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" Type="http://schemas.openxmlformats.org/officeDocument/2006/relationships/image" Target="../media/image10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gif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jp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microbject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0" y="1724025"/>
            <a:ext cx="1628775" cy="3409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340475" y="-1508125"/>
            <a:ext cx="185738" cy="12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6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36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1476375" y="1724025"/>
            <a:ext cx="9913938" cy="3409950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6543" y="1724025"/>
              <a:ext cx="741363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" fmla="*/ 285750 w 741356"/>
                <a:gd name="connsiteY0" fmla="*/ 0 h 3409950"/>
                <a:gd name="connsiteX1" fmla="*/ 741356 w 741356"/>
                <a:gd name="connsiteY1" fmla="*/ 0 h 3409950"/>
                <a:gd name="connsiteX2" fmla="*/ 741356 w 741356"/>
                <a:gd name="connsiteY2" fmla="*/ 3409950 h 3409950"/>
                <a:gd name="connsiteX3" fmla="*/ 0 w 741356"/>
                <a:gd name="connsiteY3" fmla="*/ 3390900 h 3409950"/>
                <a:gd name="connsiteX4" fmla="*/ 285750 w 741356"/>
                <a:gd name="connsiteY4" fmla="*/ 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87018" y="2459503"/>
            <a:ext cx="9417963" cy="1384995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60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数据云服务商业计划书</a:t>
            </a:r>
            <a:endParaRPr lang="en-US" altLang="zh-CN" sz="60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70088" y="3613666"/>
            <a:ext cx="81805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BUSINESS PLAN OF 3D DATA CLOUD SERVICE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2015.12.28</a:t>
            </a:r>
            <a:r>
              <a:rPr lang="en-US" altLang="zh-CN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三维创业</a:t>
            </a:r>
            <a:r>
              <a:rPr lang="zh-CN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</a:t>
            </a:r>
            <a:endParaRPr lang="zh-CN" alt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8" name="背景音乐 - 成长 - Ppt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" y="-917575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424" y="634711"/>
            <a:ext cx="2646878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行业竞争现状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962400" y="3319519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2887" y="562593"/>
            <a:ext cx="2044149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国内技术竞争环境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05262" y="3139048"/>
            <a:ext cx="36166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CoolLight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引擎竞争优势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62400" y="1255713"/>
            <a:ext cx="7250243" cy="258532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smtClean="0"/>
              <a:t>1. Cocos</a:t>
            </a:r>
            <a:r>
              <a:rPr lang="zh-CN" altLang="en-US" dirty="0"/>
              <a:t>：</a:t>
            </a:r>
            <a:r>
              <a:rPr lang="en-US" altLang="zh-CN" dirty="0"/>
              <a:t> Cocos3D</a:t>
            </a:r>
            <a:r>
              <a:rPr lang="zh-CN" altLang="en-US" dirty="0"/>
              <a:t>的</a:t>
            </a:r>
            <a:r>
              <a:rPr lang="en-US" altLang="zh-CN" dirty="0"/>
              <a:t>HTML5</a:t>
            </a:r>
            <a:r>
              <a:rPr lang="zh-CN" altLang="en-US" dirty="0"/>
              <a:t>版本。</a:t>
            </a:r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en-US" altLang="zh-CN" dirty="0" err="1"/>
              <a:t>Egrt</a:t>
            </a:r>
            <a:r>
              <a:rPr lang="zh-CN" altLang="en-US" dirty="0"/>
              <a:t>：白鹭</a:t>
            </a:r>
            <a:r>
              <a:rPr lang="zh-CN" altLang="en-US" dirty="0" smtClean="0"/>
              <a:t>引擎</a:t>
            </a:r>
            <a:r>
              <a:rPr lang="en-US" altLang="zh-CN" dirty="0" smtClean="0"/>
              <a:t>(</a:t>
            </a:r>
            <a:r>
              <a:rPr lang="zh-CN" altLang="en-US" dirty="0" smtClean="0"/>
              <a:t>今年</a:t>
            </a:r>
            <a:r>
              <a:rPr lang="en-US" altLang="zh-CN" dirty="0"/>
              <a:t>9</a:t>
            </a:r>
            <a:r>
              <a:rPr lang="zh-CN" altLang="en-US" dirty="0" smtClean="0"/>
              <a:t>月才立项开始制作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目前国内只有以上两家企业具备网页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3D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成型技术，但都是</a:t>
            </a:r>
            <a:r>
              <a:rPr lang="zh-CN" altLang="en-US" sz="2000" b="1" dirty="0">
                <a:solidFill>
                  <a:srgbClr val="FF0000"/>
                </a:solidFill>
              </a:rPr>
              <a:t>在制作研究，还没有到能发布的商业版本。在整个行业处于爆发性增长的阶段，关于跨平台的三维服务在国内基本处于空白。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3" y="3225567"/>
            <a:ext cx="2716639" cy="1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864520"/>
            <a:ext cx="271672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" y="4762769"/>
            <a:ext cx="2711667" cy="14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3923388"/>
            <a:ext cx="734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</a:rPr>
              <a:t>纯</a:t>
            </a:r>
            <a:r>
              <a:rPr lang="en-US" altLang="zh-CN" dirty="0">
                <a:solidFill>
                  <a:srgbClr val="FF0000"/>
                </a:solidFill>
              </a:rPr>
              <a:t>JavaScript</a:t>
            </a:r>
            <a:r>
              <a:rPr lang="zh-CN" altLang="en-US" dirty="0">
                <a:solidFill>
                  <a:srgbClr val="FF0000"/>
                </a:solidFill>
              </a:rPr>
              <a:t>脚本</a:t>
            </a:r>
            <a:r>
              <a:rPr lang="zh-CN" altLang="en-US" dirty="0"/>
              <a:t>，可扩展的类构架</a:t>
            </a:r>
            <a:r>
              <a:rPr lang="en-US" altLang="zh-CN" dirty="0"/>
              <a:t>(</a:t>
            </a:r>
            <a:r>
              <a:rPr lang="en-US" altLang="zh-CN" dirty="0" err="1"/>
              <a:t>MoScript</a:t>
            </a:r>
            <a:r>
              <a:rPr lang="en-US" altLang="zh-CN" dirty="0"/>
              <a:t>)</a:t>
            </a:r>
            <a:r>
              <a:rPr lang="zh-CN" altLang="en-US" dirty="0"/>
              <a:t>，方便调试和修改，提高开发效率。</a:t>
            </a:r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支持</a:t>
            </a:r>
            <a:r>
              <a:rPr lang="zh-CN" altLang="en-US" dirty="0">
                <a:solidFill>
                  <a:srgbClr val="FF0000"/>
                </a:solidFill>
              </a:rPr>
              <a:t>动态定制渲染代码生成</a:t>
            </a:r>
            <a:r>
              <a:rPr lang="zh-CN" altLang="en-US" dirty="0"/>
              <a:t>，能提高渲染效率。（和竞争者区分）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3.</a:t>
            </a:r>
            <a:r>
              <a:rPr lang="zh-CN" altLang="en-US" dirty="0" smtClean="0">
                <a:solidFill>
                  <a:srgbClr val="FF0000"/>
                </a:solidFill>
              </a:rPr>
              <a:t>支持</a:t>
            </a:r>
            <a:r>
              <a:rPr lang="zh-CN" altLang="en-US" dirty="0">
                <a:solidFill>
                  <a:srgbClr val="FF0000"/>
                </a:solidFill>
              </a:rPr>
              <a:t>软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硬实例绘制</a:t>
            </a:r>
            <a:r>
              <a:rPr lang="zh-CN" altLang="en-US" dirty="0"/>
              <a:t>，能在效率上很大提高。（和竞争者区分）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4.</a:t>
            </a:r>
            <a:r>
              <a:rPr lang="zh-CN" altLang="en-US" dirty="0" smtClean="0">
                <a:solidFill>
                  <a:srgbClr val="FF0000"/>
                </a:solidFill>
              </a:rPr>
              <a:t>支持</a:t>
            </a:r>
            <a:r>
              <a:rPr lang="zh-CN" altLang="en-US" dirty="0">
                <a:solidFill>
                  <a:srgbClr val="FF0000"/>
                </a:solidFill>
              </a:rPr>
              <a:t>动态场景合并</a:t>
            </a:r>
            <a:r>
              <a:rPr lang="zh-CN" altLang="en-US" dirty="0"/>
              <a:t>，能在效率上极大提高。（和竞争者区分）</a:t>
            </a:r>
            <a:endParaRPr lang="en-US" altLang="zh-CN" dirty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三维数据服务器分布式存储</a:t>
            </a:r>
            <a:r>
              <a:rPr lang="zh-CN" altLang="en-US" dirty="0"/>
              <a:t>，便于分发和格式升级。（暂时没有竞争者）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6.</a:t>
            </a:r>
            <a:r>
              <a:rPr lang="zh-CN" altLang="en-US" dirty="0" smtClean="0">
                <a:solidFill>
                  <a:srgbClr val="FF0000"/>
                </a:solidFill>
              </a:rPr>
              <a:t>提供</a:t>
            </a:r>
            <a:r>
              <a:rPr lang="zh-CN" altLang="en-US" dirty="0">
                <a:solidFill>
                  <a:srgbClr val="FF0000"/>
                </a:solidFill>
              </a:rPr>
              <a:t>在线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编辑工具</a:t>
            </a:r>
            <a:r>
              <a:rPr lang="zh-CN" altLang="en-US" dirty="0"/>
              <a:t>。 （暂时没有竞争者）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858683"/>
      </p:ext>
    </p:extLst>
  </p:cSld>
  <p:clrMapOvr>
    <a:masterClrMapping/>
  </p:clrMapOvr>
  <p:transition spd="slow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rcRect t="9692" b="969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021138" y="1981021"/>
            <a:ext cx="3877985" cy="120032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发展战略</a:t>
            </a:r>
            <a:endParaRPr lang="zh-CN" altLang="zh-CN" sz="72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00425" y="3171825"/>
            <a:ext cx="5724525" cy="3705225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00425" y="0"/>
            <a:ext cx="5724525" cy="1952625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70750" y="1367850"/>
            <a:ext cx="4783874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Development </a:t>
            </a:r>
            <a:r>
              <a:rPr lang="en-US" altLang="zh-CN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strategy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29282" y="3214688"/>
            <a:ext cx="4266809" cy="34163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实施三步走战略定位，以现有的技术优势，提供三维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技术服务。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完成三维资源平台的搭建，同时设计行业解决方案，获得收益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制作在线设计工作，与商业结合，产生利润价值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第三阶段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，建设行业生态链条，实现三维云服务产业链闭环。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4117974" y="3181350"/>
            <a:ext cx="4111625" cy="3449658"/>
          </a:xfrm>
          <a:custGeom>
            <a:avLst/>
            <a:gdLst>
              <a:gd name="connsiteX0" fmla="*/ 19050 w 1600200"/>
              <a:gd name="connsiteY0" fmla="*/ 0 h 2476500"/>
              <a:gd name="connsiteX1" fmla="*/ 0 w 1600200"/>
              <a:gd name="connsiteY1" fmla="*/ 2476500 h 2476500"/>
              <a:gd name="connsiteX2" fmla="*/ 1600200 w 1600200"/>
              <a:gd name="connsiteY2" fmla="*/ 2476500 h 2476500"/>
              <a:gd name="connsiteX0" fmla="*/ 19050 w 2676525"/>
              <a:gd name="connsiteY0" fmla="*/ 0 h 2495550"/>
              <a:gd name="connsiteX1" fmla="*/ 0 w 2676525"/>
              <a:gd name="connsiteY1" fmla="*/ 2476500 h 2495550"/>
              <a:gd name="connsiteX2" fmla="*/ 2676525 w 2676525"/>
              <a:gd name="connsiteY2" fmla="*/ 2495550 h 2495550"/>
              <a:gd name="connsiteX0" fmla="*/ 0 w 2686050"/>
              <a:gd name="connsiteY0" fmla="*/ 0 h 2543175"/>
              <a:gd name="connsiteX1" fmla="*/ 9525 w 2686050"/>
              <a:gd name="connsiteY1" fmla="*/ 2524125 h 2543175"/>
              <a:gd name="connsiteX2" fmla="*/ 2686050 w 2686050"/>
              <a:gd name="connsiteY2" fmla="*/ 25431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2543175">
                <a:moveTo>
                  <a:pt x="0" y="0"/>
                </a:moveTo>
                <a:lnTo>
                  <a:pt x="9525" y="2524125"/>
                </a:lnTo>
                <a:lnTo>
                  <a:pt x="2686050" y="2543175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316" y="-45979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7513" y="1289050"/>
            <a:ext cx="246407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Stage of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development</a:t>
            </a:r>
            <a:endParaRPr lang="en-US" altLang="zh-CN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287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03213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61950" y="652463"/>
            <a:ext cx="182614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发展阶段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510478" y="1318261"/>
            <a:ext cx="919163" cy="919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437454" y="3048668"/>
            <a:ext cx="919162" cy="919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437454" y="5246744"/>
            <a:ext cx="919163" cy="9175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2188091" y="2124013"/>
            <a:ext cx="812800" cy="4826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359541" y="3507457"/>
            <a:ext cx="990600" cy="7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057916" y="4219573"/>
            <a:ext cx="730250" cy="75882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7002463" y="1206499"/>
            <a:ext cx="429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/>
            <a:endParaRPr lang="zh-HK" altLang="zh-HK" sz="1100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42"/>
          <p:cNvSpPr txBox="1">
            <a:spLocks noChangeArrowheads="1"/>
          </p:cNvSpPr>
          <p:nvPr/>
        </p:nvSpPr>
        <p:spPr bwMode="auto">
          <a:xfrm>
            <a:off x="4334392" y="440888"/>
            <a:ext cx="7713146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三维数据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服务：</a:t>
            </a:r>
            <a:r>
              <a:rPr lang="zh-CN" altLang="en-US" dirty="0"/>
              <a:t>满足数据导入和显示的基本要求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30HC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3-6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个月，主要是完善和稳定引擎，制作三维资源平台）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用户了解商品，提供整包的解决方案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负责提供模型，用户时间租用模式，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在自己网站上展示，自由分享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用户可以自己制作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(3DMax/Maya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等工具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，上传到站点根据引用分成盈利。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dirty="0"/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4429642" y="2809763"/>
            <a:ext cx="776235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三维设计服务：</a:t>
            </a:r>
            <a:r>
              <a:rPr lang="zh-CN" altLang="en-US" dirty="0"/>
              <a:t>和商业结合，产生利润价值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60HC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6-12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个月，制作在线设计工具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提供在线设计工具，自由组合物件。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提供在线房间选家具设计器，在线计算机选件组装，在线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产品打印。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通过扫描游戏人物二维码，获得显示模型，可以自己观看并和好友分享。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物品与真实商家关联，提供在线订购服务。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46"/>
          <p:cNvSpPr txBox="1">
            <a:spLocks noChangeArrowheads="1"/>
          </p:cNvSpPr>
          <p:nvPr/>
        </p:nvSpPr>
        <p:spPr bwMode="auto">
          <a:xfrm>
            <a:off x="4429641" y="4978397"/>
            <a:ext cx="676751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三维开发服务：</a:t>
            </a:r>
            <a:r>
              <a:rPr lang="zh-CN" altLang="en-US" dirty="0"/>
              <a:t>用户教育，建立生态为主，构建共同</a:t>
            </a:r>
            <a:r>
              <a:rPr lang="zh-CN" altLang="en-US" dirty="0" smtClean="0"/>
              <a:t>利益链。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100HC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12-24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个月，开放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SDK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化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AR/VR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商业化传播，服务电商平台，汽车频道等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以合作开发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共赢为主，吸引更多开发者，构建生态平台。</a:t>
            </a:r>
            <a:endParaRPr lang="zh-HK" altLang="zh-HK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HK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661431" y="2086738"/>
            <a:ext cx="1484313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2188091" y="1956591"/>
            <a:ext cx="1095375" cy="7197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2010291" y="4465576"/>
            <a:ext cx="1273175" cy="10208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424" y="634711"/>
            <a:ext cx="182614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现有资源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962400" y="2801705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2887" y="562593"/>
            <a:ext cx="877163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05262" y="2621234"/>
            <a:ext cx="11079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62400" y="1255713"/>
            <a:ext cx="7250243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意造</a:t>
            </a:r>
            <a:r>
              <a:rPr lang="en-US" altLang="zh-CN" dirty="0"/>
              <a:t>3D</a:t>
            </a:r>
            <a:r>
              <a:rPr lang="zh-CN" altLang="en-US" dirty="0"/>
              <a:t>打印、北京上拓科技有限公司</a:t>
            </a:r>
            <a:endParaRPr lang="en-US" altLang="zh-CN" dirty="0"/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3" y="3225567"/>
            <a:ext cx="2716639" cy="1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864520"/>
            <a:ext cx="271672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" y="4762769"/>
            <a:ext cx="2711667" cy="14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7221" y="3380463"/>
            <a:ext cx="734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</a:t>
            </a:r>
            <a:r>
              <a:rPr lang="zh-CN" altLang="en-US" dirty="0"/>
              <a:t>大网络平台，人民日报、农民日报、参考消息、大公报等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4005262" y="1746250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3750" y="1565779"/>
            <a:ext cx="11079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5262" y="2271797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清华大学</a:t>
            </a:r>
            <a:r>
              <a:rPr lang="zh-CN" altLang="en-US" dirty="0"/>
              <a:t>、北京科技大学、北京科技职业学院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16" y="5242494"/>
            <a:ext cx="947927" cy="9479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94" y="4762769"/>
            <a:ext cx="2829456" cy="596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58" y="4167126"/>
            <a:ext cx="1533414" cy="11095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86" y="6009845"/>
            <a:ext cx="2120389" cy="8481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09" y="5952066"/>
            <a:ext cx="1194891" cy="119489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860" y="5384557"/>
            <a:ext cx="1753398" cy="73993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364" y="4095384"/>
            <a:ext cx="1428533" cy="126335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35" y="6081459"/>
            <a:ext cx="1662151" cy="7765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58" y="4256866"/>
            <a:ext cx="2118684" cy="808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6" y="5448815"/>
            <a:ext cx="1337800" cy="132512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25" y="5448815"/>
            <a:ext cx="2039669" cy="53049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71" y="6096337"/>
            <a:ext cx="715401" cy="71540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33" y="5431040"/>
            <a:ext cx="1320645" cy="65041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6" y="4012443"/>
            <a:ext cx="2522537" cy="6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83"/>
      </p:ext>
    </p:extLst>
  </p:cSld>
  <p:clrMapOvr>
    <a:masterClrMapping/>
  </p:clrMapOvr>
  <p:transition spd="slow" advClick="0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625" y="404813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4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74638" y="1100138"/>
            <a:ext cx="2784475" cy="1270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55625" y="404813"/>
            <a:ext cx="0" cy="5862637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1039305" y="1220051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 rot="8238807">
            <a:off x="3205674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rot="8238807">
            <a:off x="5424392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 rot="8238807">
            <a:off x="7680500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 rot="8238807">
            <a:off x="9964739" y="113767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53897" y="1335260"/>
            <a:ext cx="1656073" cy="177380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44479" y="1335260"/>
            <a:ext cx="1653883" cy="165388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103544" y="1335260"/>
            <a:ext cx="1656073" cy="16538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0967822">
            <a:off x="7824067" y="1335260"/>
            <a:ext cx="1653883" cy="165388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552978" y="1250852"/>
            <a:ext cx="1653882" cy="185821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1038" y="3516921"/>
            <a:ext cx="26587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毛</a:t>
            </a:r>
            <a:r>
              <a:rPr lang="zh-CN" altLang="en-US" sz="2000" b="1" dirty="0"/>
              <a:t>春杨：</a:t>
            </a:r>
            <a:r>
              <a:rPr lang="zh-CN" altLang="en-US" dirty="0"/>
              <a:t>在日本东京</a:t>
            </a:r>
            <a:r>
              <a:rPr lang="en-US" altLang="zh-CN" dirty="0"/>
              <a:t>NEC</a:t>
            </a:r>
            <a:r>
              <a:rPr lang="zh-CN" altLang="en-US" dirty="0"/>
              <a:t>和</a:t>
            </a:r>
            <a:r>
              <a:rPr lang="en-US" altLang="zh-CN" dirty="0" err="1"/>
              <a:t>SonyEricsson</a:t>
            </a:r>
            <a:r>
              <a:rPr lang="zh-CN" altLang="en-US" dirty="0"/>
              <a:t>公司内工作过</a:t>
            </a:r>
            <a:r>
              <a:rPr lang="en-US" altLang="zh-CN" dirty="0"/>
              <a:t>4</a:t>
            </a:r>
            <a:r>
              <a:rPr lang="zh-CN" altLang="en-US" dirty="0"/>
              <a:t>年。在</a:t>
            </a:r>
            <a:r>
              <a:rPr lang="en-US" altLang="zh-CN" dirty="0"/>
              <a:t>2011</a:t>
            </a:r>
            <a:r>
              <a:rPr lang="zh-CN" altLang="en-US" dirty="0"/>
              <a:t>年创建中琪网络科技有限公司，并发布了国内首个基于</a:t>
            </a:r>
            <a:r>
              <a:rPr lang="en-US" altLang="zh-CN" dirty="0"/>
              <a:t>Flash</a:t>
            </a:r>
            <a:r>
              <a:rPr lang="zh-CN" altLang="en-US" dirty="0"/>
              <a:t>的</a:t>
            </a:r>
            <a:r>
              <a:rPr lang="en-US" altLang="zh-CN" dirty="0"/>
              <a:t>Stage3D</a:t>
            </a:r>
            <a:r>
              <a:rPr lang="zh-CN" altLang="en-US" dirty="0"/>
              <a:t>的渲染引擎。曾在畅游内任国内首个自研引擎的</a:t>
            </a:r>
            <a:r>
              <a:rPr lang="en-US" altLang="zh-CN" dirty="0"/>
              <a:t>3D</a:t>
            </a:r>
            <a:r>
              <a:rPr lang="zh-CN" altLang="en-US" dirty="0"/>
              <a:t>渲染高级构架师。擅长高并发平台开发和三维渲染引擎相关技术。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189731" y="3516921"/>
            <a:ext cx="260615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徐曦：</a:t>
            </a:r>
            <a:r>
              <a:rPr lang="zh-CN" altLang="en-US" sz="2000" dirty="0"/>
              <a:t>毕业于英国政治经济学院，连环创业者，</a:t>
            </a:r>
            <a:r>
              <a:rPr lang="en-US" altLang="zh-CN" sz="2000" dirty="0"/>
              <a:t>ATRPASA</a:t>
            </a:r>
            <a:r>
              <a:rPr lang="zh-CN" altLang="en-US" sz="2000" dirty="0"/>
              <a:t>先进科技与解决方案研究员创始人，科技专栏作家、评论人。曾就职于某国际</a:t>
            </a:r>
            <a:r>
              <a:rPr lang="en-US" altLang="zh-CN" sz="2000" dirty="0"/>
              <a:t>4A</a:t>
            </a:r>
            <a:r>
              <a:rPr lang="zh-CN" altLang="en-US" sz="2000" dirty="0"/>
              <a:t>公关公司，某国内大型资讯企业。擅长市场策划和产品包装。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647457" y="3500850"/>
            <a:ext cx="220163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周幸</a:t>
            </a:r>
            <a:r>
              <a:rPr lang="zh-CN" altLang="en-US" sz="2400" b="1" dirty="0" smtClean="0"/>
              <a:t>：</a:t>
            </a:r>
            <a:r>
              <a:rPr lang="zh-CN" altLang="en-US" sz="2000" dirty="0"/>
              <a:t>曾任某互联网金融</a:t>
            </a:r>
            <a:r>
              <a:rPr lang="zh-CN" altLang="en-US" sz="2000" dirty="0" smtClean="0"/>
              <a:t>公司高级策划经理，某医药集团策划总监。江西日报社</a:t>
            </a:r>
            <a:r>
              <a:rPr lang="zh-CN" altLang="en-US" sz="2000" dirty="0"/>
              <a:t>特约记者，曾获得全国原创文学大赛一等奖，金樟文学奖得主，拥有丰富的</a:t>
            </a:r>
            <a:r>
              <a:rPr lang="zh-CN" altLang="en-US" sz="2000" dirty="0" smtClean="0"/>
              <a:t>市场及品牌推广经验。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676308" y="3516920"/>
            <a:ext cx="288852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胡玉坤：</a:t>
            </a:r>
            <a:r>
              <a:rPr lang="zh-CN" altLang="en-US" sz="2000" dirty="0"/>
              <a:t>安徽梵一网络联合创始人，曾为蓝</a:t>
            </a:r>
            <a:r>
              <a:rPr lang="zh-CN" altLang="en-US" sz="2000" dirty="0" smtClean="0"/>
              <a:t>标、森博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青旅</a:t>
            </a:r>
            <a:r>
              <a:rPr lang="zh-CN" altLang="en-US" sz="2000" dirty="0" smtClean="0"/>
              <a:t>等公司提供技术</a:t>
            </a:r>
            <a:r>
              <a:rPr lang="zh-CN" altLang="en-US" sz="2000" dirty="0"/>
              <a:t>解决方案并为国家</a:t>
            </a:r>
            <a:r>
              <a:rPr lang="zh-CN" altLang="en-US" sz="2000" dirty="0" smtClean="0"/>
              <a:t>电网、中国</a:t>
            </a:r>
            <a:r>
              <a:rPr lang="zh-CN" altLang="en-US" sz="2000" dirty="0"/>
              <a:t>癌症康复协会等提供企业级技术服务，中琪网络创业团队成员</a:t>
            </a:r>
            <a:r>
              <a:rPr lang="zh-CN" altLang="en-US" sz="2000" dirty="0" smtClean="0"/>
              <a:t>，多</a:t>
            </a:r>
            <a:r>
              <a:rPr lang="zh-CN" altLang="en-US" sz="2000" dirty="0"/>
              <a:t>款游戏项目负责人，主要从事前端领域技术研究。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0442687" y="3510000"/>
            <a:ext cx="169742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孙鹏</a:t>
            </a:r>
            <a:r>
              <a:rPr lang="zh-CN" altLang="en-US" sz="2800" b="1" dirty="0" smtClean="0"/>
              <a:t>：</a:t>
            </a:r>
            <a:r>
              <a:rPr lang="zh-CN" altLang="en-US" sz="2000" dirty="0"/>
              <a:t>曾任搜狐畅游国内首个商业级开源</a:t>
            </a:r>
            <a:r>
              <a:rPr lang="en-US" altLang="zh-CN" sz="2000" dirty="0"/>
              <a:t>3D</a:t>
            </a:r>
            <a:r>
              <a:rPr lang="zh-CN" altLang="en-US" sz="2000" dirty="0"/>
              <a:t>引擎</a:t>
            </a:r>
            <a:r>
              <a:rPr lang="en-US" altLang="zh-CN" sz="2000" dirty="0"/>
              <a:t>Genesis-3D</a:t>
            </a:r>
            <a:r>
              <a:rPr lang="zh-CN" altLang="en-US" sz="2000" dirty="0"/>
              <a:t>客户端架构师，拥有丰富的</a:t>
            </a:r>
            <a:r>
              <a:rPr lang="en-US" altLang="zh-CN" sz="2000" dirty="0"/>
              <a:t>3D</a:t>
            </a:r>
            <a:r>
              <a:rPr lang="zh-CN" altLang="en-US" sz="2000" dirty="0"/>
              <a:t>应用软件设计和研发经验。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106303" y="1006377"/>
            <a:ext cx="12023465" cy="3491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639" y="4071938"/>
            <a:ext cx="12211050" cy="2786062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414463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8100" y="400050"/>
            <a:ext cx="12230100" cy="4479925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10780713" y="5368925"/>
            <a:ext cx="962025" cy="1093788"/>
            <a:chOff x="11037914" y="5671019"/>
            <a:chExt cx="811441" cy="923330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37914" y="5671019"/>
              <a:ext cx="811441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486271" y="1644206"/>
            <a:ext cx="7263527" cy="2215991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800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138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964906"/>
            <a:ext cx="6154738" cy="190182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29703" y="4672400"/>
            <a:ext cx="106354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1200" b="1" dirty="0"/>
              <a:t/>
            </a:r>
            <a:br>
              <a:rPr lang="en-US" altLang="zh-CN" sz="1200" b="1" dirty="0"/>
            </a:br>
            <a:r>
              <a:rPr lang="zh-CN" altLang="en-US" sz="2800" b="1" dirty="0"/>
              <a:t>计划初始融资</a:t>
            </a:r>
            <a:r>
              <a:rPr lang="en-US" altLang="zh-CN" sz="2800" b="1" dirty="0"/>
              <a:t>500W</a:t>
            </a:r>
            <a:r>
              <a:rPr lang="zh-CN" altLang="en-US" sz="2800" b="1" dirty="0"/>
              <a:t>，让股份</a:t>
            </a:r>
            <a:r>
              <a:rPr lang="en-US" altLang="zh-CN" sz="2800" b="1" dirty="0" smtClean="0"/>
              <a:t>15%</a:t>
            </a:r>
            <a:r>
              <a:rPr lang="zh-CN" altLang="en-US" sz="2800" b="1" dirty="0" smtClean="0"/>
              <a:t>左右。</a:t>
            </a:r>
            <a:endParaRPr lang="en-US" altLang="zh-CN" sz="2800" b="1" dirty="0"/>
          </a:p>
          <a:p>
            <a:pPr indent="457200"/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1850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606" y="662838"/>
            <a:ext cx="2727029" cy="5232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成本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2878" y="1289050"/>
            <a:ext cx="1378711" cy="40011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COSTING</a:t>
            </a:r>
            <a:endParaRPr lang="zh-CN" altLang="en-US" sz="2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947552" cy="13444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4007579" y="4109998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30133" y="562111"/>
            <a:ext cx="54200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(20-30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500-800W/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50441" y="3929527"/>
            <a:ext cx="584807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(80-120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2000-5000W/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8153" y="4679153"/>
            <a:ext cx="734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市场推广，接入更多行业。</a:t>
            </a:r>
            <a:endParaRPr lang="en-US" altLang="zh-CN" dirty="0"/>
          </a:p>
          <a:p>
            <a:pPr lvl="1"/>
            <a:r>
              <a:rPr lang="zh-CN" altLang="en-US" dirty="0"/>
              <a:t>客服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客户反馈服务。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(50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：开放</a:t>
            </a:r>
            <a:r>
              <a:rPr lang="en-US" altLang="zh-CN" dirty="0"/>
              <a:t>SDK</a:t>
            </a:r>
            <a:r>
              <a:rPr lang="zh-CN" altLang="en-US" dirty="0"/>
              <a:t>，建立开发者环境。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4050441" y="2407423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63255" y="2212486"/>
            <a:ext cx="570540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(40-80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1000-2000W/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08153" y="2986181"/>
            <a:ext cx="59218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：产品设计，设计行业需求</a:t>
            </a:r>
            <a:r>
              <a:rPr lang="en-US" altLang="zh-CN" dirty="0"/>
              <a:t>DEMO</a:t>
            </a:r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调研需求，市场营销。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：开发用户使用环境，和其他平台接入。</a:t>
            </a:r>
            <a:endParaRPr lang="en-US" altLang="zh-CN" dirty="0"/>
          </a:p>
        </p:txBody>
      </p:sp>
      <p:sp>
        <p:nvSpPr>
          <p:cNvPr id="34" name="矩形 33"/>
          <p:cNvSpPr/>
          <p:nvPr/>
        </p:nvSpPr>
        <p:spPr>
          <a:xfrm>
            <a:off x="3545766" y="1308931"/>
            <a:ext cx="64443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调研三维打印公司需求，找三维公司</a:t>
            </a:r>
            <a:r>
              <a:rPr lang="zh-CN" altLang="en-US" dirty="0" smtClean="0"/>
              <a:t>合作。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(15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：开发平台和三维相关工具。</a:t>
            </a:r>
            <a:endParaRPr lang="en-US" altLang="zh-CN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" y="1963426"/>
            <a:ext cx="2694391" cy="16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8797"/>
      </p:ext>
    </p:extLst>
  </p:cSld>
  <p:clrMapOvr>
    <a:masterClrMapping/>
  </p:clrMapOvr>
  <p:transition spd="slow" advClick="0" advTm="3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606" y="662838"/>
            <a:ext cx="2727029" cy="5232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回报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0758" y="1289050"/>
            <a:ext cx="1451038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RETURNING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4007579" y="4109998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30133" y="562111"/>
            <a:ext cx="3459601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初期：建设阶段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20000"/>
              </a:lnSpc>
            </a:pP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50441" y="3929527"/>
            <a:ext cx="432842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后期：年盈利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000-8000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万左右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7579" y="4697322"/>
            <a:ext cx="6191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在三维打印行业年盈利在</a:t>
            </a:r>
            <a:r>
              <a:rPr lang="en-US" altLang="zh-CN" dirty="0"/>
              <a:t>3000W-6000W</a:t>
            </a:r>
            <a:r>
              <a:rPr lang="zh-CN" altLang="en-US" dirty="0"/>
              <a:t>左右</a:t>
            </a:r>
            <a:r>
              <a:rPr lang="zh-CN" altLang="en-US" dirty="0" smtClean="0"/>
              <a:t>。将</a:t>
            </a:r>
            <a:r>
              <a:rPr lang="zh-CN" altLang="en-US" dirty="0"/>
              <a:t>成功经验复制到其他行业</a:t>
            </a:r>
            <a:r>
              <a:rPr lang="zh-CN" altLang="en-US" dirty="0" smtClean="0"/>
              <a:t>盈利。</a:t>
            </a:r>
            <a:endParaRPr lang="en-US" altLang="zh-CN" dirty="0" smtClean="0"/>
          </a:p>
          <a:p>
            <a:r>
              <a:rPr lang="zh-CN" altLang="en-US" dirty="0" smtClean="0"/>
              <a:t>三维</a:t>
            </a:r>
            <a:r>
              <a:rPr lang="zh-CN" altLang="en-US" dirty="0"/>
              <a:t>打印物件价格在</a:t>
            </a:r>
            <a:r>
              <a:rPr lang="en-US" altLang="zh-CN" dirty="0"/>
              <a:t>200-1000</a:t>
            </a:r>
            <a:r>
              <a:rPr lang="zh-CN" altLang="en-US" dirty="0"/>
              <a:t>左右，提成</a:t>
            </a:r>
            <a:r>
              <a:rPr lang="en-US" altLang="zh-CN" dirty="0"/>
              <a:t>5%</a:t>
            </a:r>
            <a:r>
              <a:rPr lang="zh-CN" altLang="en-US" dirty="0" smtClean="0"/>
              <a:t>，每月</a:t>
            </a:r>
            <a:r>
              <a:rPr lang="zh-CN" altLang="en-US" dirty="0"/>
              <a:t>能</a:t>
            </a:r>
            <a:r>
              <a:rPr lang="zh-CN" altLang="en-US" dirty="0" smtClean="0"/>
              <a:t>完成</a:t>
            </a:r>
            <a:r>
              <a:rPr lang="en-US" altLang="zh-CN" dirty="0" smtClean="0"/>
              <a:t>20W</a:t>
            </a:r>
            <a:r>
              <a:rPr lang="zh-CN" altLang="en-US" dirty="0"/>
              <a:t>单，利润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200W-1000W</a:t>
            </a:r>
            <a:r>
              <a:rPr lang="zh-CN" altLang="en-US" dirty="0"/>
              <a:t>左右。</a:t>
            </a:r>
            <a:endParaRPr lang="en-US" altLang="zh-CN" dirty="0"/>
          </a:p>
        </p:txBody>
      </p:sp>
      <p:sp>
        <p:nvSpPr>
          <p:cNvPr id="18" name="五边形 17"/>
          <p:cNvSpPr/>
          <p:nvPr/>
        </p:nvSpPr>
        <p:spPr>
          <a:xfrm>
            <a:off x="4050441" y="2407423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0441" y="2190537"/>
            <a:ext cx="613501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中期：能够建立盈利机制，期望达到收支平衡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1.0-1.5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45766" y="3013176"/>
            <a:ext cx="38779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 smtClean="0"/>
              <a:t>授权</a:t>
            </a:r>
            <a:r>
              <a:rPr lang="zh-CN" altLang="en-US" dirty="0"/>
              <a:t>：缴纳一定费用接入平台。</a:t>
            </a:r>
            <a:endParaRPr lang="en-US" altLang="zh-CN" dirty="0"/>
          </a:p>
          <a:p>
            <a:pPr lvl="1"/>
            <a:r>
              <a:rPr lang="zh-CN" altLang="en-US" dirty="0"/>
              <a:t>模型：制作提成。</a:t>
            </a:r>
            <a:endParaRPr lang="en-US" altLang="zh-CN" dirty="0"/>
          </a:p>
          <a:p>
            <a:pPr lvl="1"/>
            <a:r>
              <a:rPr lang="zh-CN" altLang="en-US" dirty="0"/>
              <a:t>提成：打印服务提成。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8" y="1922685"/>
            <a:ext cx="2607484" cy="169104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07579" y="1289050"/>
            <a:ext cx="5806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建设基础设施</a:t>
            </a:r>
            <a:endParaRPr lang="en-US" altLang="zh-CN" dirty="0" smtClean="0"/>
          </a:p>
          <a:p>
            <a:r>
              <a:rPr lang="zh-CN" altLang="en-US" dirty="0"/>
              <a:t>开拓</a:t>
            </a:r>
            <a:r>
              <a:rPr lang="zh-CN" altLang="en-US" dirty="0" smtClean="0"/>
              <a:t>市场</a:t>
            </a:r>
            <a:endParaRPr lang="en-US" altLang="zh-CN" dirty="0" smtClean="0"/>
          </a:p>
          <a:p>
            <a:r>
              <a:rPr lang="zh-CN" altLang="en-US" dirty="0" smtClean="0"/>
              <a:t>寻求多方资源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30876"/>
      </p:ext>
    </p:extLst>
  </p:cSld>
  <p:clrMapOvr>
    <a:masterClrMapping/>
  </p:clrMapOvr>
  <p:transition spd="slow" advClick="0" advTm="3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5000" y="662838"/>
            <a:ext cx="2249868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投资和收益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699200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Investment and benefits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0" y="662838"/>
            <a:ext cx="8568564" cy="388843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8908" y="5112821"/>
            <a:ext cx="801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kumimoji="1" lang="zh-CN" altLang="en-US" sz="3200" b="1" dirty="0">
                <a:solidFill>
                  <a:srgbClr val="FF0000"/>
                </a:solidFill>
              </a:rPr>
              <a:t>本项目是在建设网络三维时代的基础</a:t>
            </a:r>
            <a:r>
              <a:rPr kumimoji="1" lang="zh-CN" altLang="en-US" sz="3200" b="1" dirty="0" smtClean="0">
                <a:solidFill>
                  <a:srgbClr val="FF0000"/>
                </a:solidFill>
              </a:rPr>
              <a:t>设施</a:t>
            </a:r>
            <a:r>
              <a:rPr kumimoji="1" lang="zh-CN" altLang="en-US" sz="3200" b="1" dirty="0">
                <a:solidFill>
                  <a:srgbClr val="FF0000"/>
                </a:solidFill>
              </a:rPr>
              <a:t>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9" y="1929501"/>
            <a:ext cx="2704480" cy="187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5778"/>
      </p:ext>
    </p:extLst>
  </p:cSld>
  <p:clrMapOvr>
    <a:masterClrMapping/>
  </p:clrMapOvr>
  <p:transition spd="slow" advClick="0" advTm="3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1724025"/>
            <a:ext cx="784225" cy="3409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5463" y="1724025"/>
            <a:ext cx="4467225" cy="3409950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3593" y="2710033"/>
            <a:ext cx="3570208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621212" y="3621840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646611" y="3163053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4646611" y="4287799"/>
            <a:ext cx="6076951" cy="7302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4672010" y="3829011"/>
            <a:ext cx="6051551" cy="431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74" name="AutoShape 3"/>
          <p:cNvSpPr>
            <a:spLocks noChangeArrowheads="1"/>
          </p:cNvSpPr>
          <p:nvPr/>
        </p:nvSpPr>
        <p:spPr bwMode="auto">
          <a:xfrm>
            <a:off x="4595813" y="2257940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4621212" y="1799153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4595813" y="2931041"/>
            <a:ext cx="6076951" cy="7302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4621212" y="2472253"/>
            <a:ext cx="6051551" cy="431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82" name="TextBox 5" hidden="1"/>
          <p:cNvSpPr txBox="1">
            <a:spLocks noChangeArrowheads="1"/>
          </p:cNvSpPr>
          <p:nvPr/>
        </p:nvSpPr>
        <p:spPr bwMode="auto">
          <a:xfrm>
            <a:off x="2586567" y="19542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3" name="矩形 6" hidden="1"/>
          <p:cNvSpPr>
            <a:spLocks noChangeArrowheads="1"/>
          </p:cNvSpPr>
          <p:nvPr/>
        </p:nvSpPr>
        <p:spPr bwMode="auto">
          <a:xfrm>
            <a:off x="2586567" y="3025776"/>
            <a:ext cx="196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4" name="矩形 7" hidden="1"/>
          <p:cNvSpPr>
            <a:spLocks noChangeArrowheads="1"/>
          </p:cNvSpPr>
          <p:nvPr/>
        </p:nvSpPr>
        <p:spPr bwMode="auto">
          <a:xfrm>
            <a:off x="2681818" y="4240213"/>
            <a:ext cx="1962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5" name="矩形 8" hidden="1"/>
          <p:cNvSpPr>
            <a:spLocks noChangeArrowheads="1"/>
          </p:cNvSpPr>
          <p:nvPr/>
        </p:nvSpPr>
        <p:spPr bwMode="auto">
          <a:xfrm>
            <a:off x="2681818" y="5526088"/>
            <a:ext cx="1962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6" name="TextBox 12"/>
          <p:cNvSpPr txBox="1">
            <a:spLocks noChangeArrowheads="1"/>
          </p:cNvSpPr>
          <p:nvPr/>
        </p:nvSpPr>
        <p:spPr bwMode="auto">
          <a:xfrm>
            <a:off x="666751" y="500064"/>
            <a:ext cx="152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087" name="矩形 20"/>
          <p:cNvSpPr>
            <a:spLocks noChangeArrowheads="1"/>
          </p:cNvSpPr>
          <p:nvPr/>
        </p:nvSpPr>
        <p:spPr bwMode="auto">
          <a:xfrm>
            <a:off x="6577012" y="253416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二、市场机遇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8" name="矩形 21"/>
          <p:cNvSpPr>
            <a:spLocks noChangeArrowheads="1"/>
          </p:cNvSpPr>
          <p:nvPr/>
        </p:nvSpPr>
        <p:spPr bwMode="auto">
          <a:xfrm>
            <a:off x="6577012" y="324854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三、发展战略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9" name="矩形 22"/>
          <p:cNvSpPr>
            <a:spLocks noChangeArrowheads="1"/>
          </p:cNvSpPr>
          <p:nvPr/>
        </p:nvSpPr>
        <p:spPr bwMode="auto">
          <a:xfrm>
            <a:off x="6577012" y="3891479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四、团队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构成</a:t>
            </a:r>
          </a:p>
        </p:txBody>
      </p:sp>
      <p:sp>
        <p:nvSpPr>
          <p:cNvPr id="3090" name="矩形 22"/>
          <p:cNvSpPr>
            <a:spLocks noChangeArrowheads="1"/>
          </p:cNvSpPr>
          <p:nvPr/>
        </p:nvSpPr>
        <p:spPr bwMode="auto">
          <a:xfrm>
            <a:off x="6577012" y="181979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一、项目介绍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5000" y="581025"/>
            <a:ext cx="1210588" cy="707886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635000" y="1289050"/>
            <a:ext cx="1211101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g.taopic.com/uploads/allimg/130512/240481-130512164202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4" y="1967389"/>
            <a:ext cx="2322513" cy="23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4646612" y="4953515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4672011" y="4494728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4" name="矩形 22"/>
          <p:cNvSpPr>
            <a:spLocks noChangeArrowheads="1"/>
          </p:cNvSpPr>
          <p:nvPr/>
        </p:nvSpPr>
        <p:spPr bwMode="auto">
          <a:xfrm>
            <a:off x="6627811" y="451536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、融资计划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19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14"/>
          <p:cNvSpPr/>
          <p:nvPr/>
        </p:nvSpPr>
        <p:spPr>
          <a:xfrm>
            <a:off x="4667250" y="0"/>
            <a:ext cx="7524750" cy="6858000"/>
          </a:xfrm>
          <a:custGeom>
            <a:avLst/>
            <a:gdLst>
              <a:gd name="connsiteX0" fmla="*/ 0 w 455606"/>
              <a:gd name="connsiteY0" fmla="*/ 0 h 3409950"/>
              <a:gd name="connsiteX1" fmla="*/ 455606 w 455606"/>
              <a:gd name="connsiteY1" fmla="*/ 0 h 3409950"/>
              <a:gd name="connsiteX2" fmla="*/ 455606 w 455606"/>
              <a:gd name="connsiteY2" fmla="*/ 3409950 h 3409950"/>
              <a:gd name="connsiteX3" fmla="*/ 0 w 455606"/>
              <a:gd name="connsiteY3" fmla="*/ 3409950 h 3409950"/>
              <a:gd name="connsiteX4" fmla="*/ 0 w 45560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390900 h 3409950"/>
              <a:gd name="connsiteX4" fmla="*/ 285750 w 74135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409844 h 3409950"/>
              <a:gd name="connsiteX4" fmla="*/ 285750 w 741356"/>
              <a:gd name="connsiteY4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356" h="3409950">
                <a:moveTo>
                  <a:pt x="285750" y="0"/>
                </a:moveTo>
                <a:lnTo>
                  <a:pt x="741356" y="0"/>
                </a:lnTo>
                <a:lnTo>
                  <a:pt x="741356" y="3409950"/>
                </a:lnTo>
                <a:lnTo>
                  <a:pt x="0" y="3409844"/>
                </a:lnTo>
                <a:lnTo>
                  <a:pt x="28575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14"/>
          <p:cNvGrpSpPr>
            <a:grpSpLocks/>
          </p:cNvGrpSpPr>
          <p:nvPr/>
        </p:nvGrpSpPr>
        <p:grpSpPr bwMode="auto">
          <a:xfrm>
            <a:off x="466725" y="295275"/>
            <a:ext cx="2698750" cy="2543175"/>
            <a:chOff x="466725" y="295274"/>
            <a:chExt cx="2699005" cy="2543175"/>
          </a:xfrm>
        </p:grpSpPr>
        <p:sp>
          <p:nvSpPr>
            <p:cNvPr id="4" name="矩形 3"/>
            <p:cNvSpPr/>
            <p:nvPr/>
          </p:nvSpPr>
          <p:spPr>
            <a:xfrm>
              <a:off x="519118" y="295274"/>
              <a:ext cx="2646612" cy="2401888"/>
            </a:xfrm>
            <a:prstGeom prst="rect">
              <a:avLst/>
            </a:prstGeom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96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en-US" altLang="zh-CN" sz="96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zh-CN" sz="5400" b="1" u="sng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66725" y="295274"/>
              <a:ext cx="2510075" cy="2543175"/>
            </a:xfrm>
            <a:custGeom>
              <a:avLst/>
              <a:gdLst>
                <a:gd name="connsiteX0" fmla="*/ 19050 w 1600200"/>
                <a:gd name="connsiteY0" fmla="*/ 0 h 2476500"/>
                <a:gd name="connsiteX1" fmla="*/ 0 w 1600200"/>
                <a:gd name="connsiteY1" fmla="*/ 2476500 h 2476500"/>
                <a:gd name="connsiteX2" fmla="*/ 1600200 w 1600200"/>
                <a:gd name="connsiteY2" fmla="*/ 2476500 h 2476500"/>
                <a:gd name="connsiteX0" fmla="*/ 19050 w 2676525"/>
                <a:gd name="connsiteY0" fmla="*/ 0 h 2495550"/>
                <a:gd name="connsiteX1" fmla="*/ 0 w 2676525"/>
                <a:gd name="connsiteY1" fmla="*/ 2476500 h 2495550"/>
                <a:gd name="connsiteX2" fmla="*/ 2676525 w 2676525"/>
                <a:gd name="connsiteY2" fmla="*/ 2495550 h 2495550"/>
                <a:gd name="connsiteX0" fmla="*/ 0 w 2686050"/>
                <a:gd name="connsiteY0" fmla="*/ 0 h 2543175"/>
                <a:gd name="connsiteX1" fmla="*/ 9525 w 2686050"/>
                <a:gd name="connsiteY1" fmla="*/ 2524125 h 2543175"/>
                <a:gd name="connsiteX2" fmla="*/ 2686050 w 2686050"/>
                <a:gd name="connsiteY2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2543175">
                  <a:moveTo>
                    <a:pt x="0" y="0"/>
                  </a:moveTo>
                  <a:lnTo>
                    <a:pt x="9525" y="2524125"/>
                  </a:lnTo>
                  <a:lnTo>
                    <a:pt x="2686050" y="2543175"/>
                  </a:lnTo>
                </a:path>
              </a:pathLst>
            </a:custGeom>
            <a:noFill/>
            <a:ln w="57150"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084" name="组合 7"/>
            <p:cNvGrpSpPr>
              <a:grpSpLocks/>
            </p:cNvGrpSpPr>
            <p:nvPr/>
          </p:nvGrpSpPr>
          <p:grpSpPr bwMode="auto">
            <a:xfrm rot="1732114">
              <a:off x="2122360" y="1868806"/>
              <a:ext cx="733424" cy="769441"/>
              <a:chOff x="2150936" y="2435720"/>
              <a:chExt cx="733424" cy="769441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145049" y="2470256"/>
                <a:ext cx="735082" cy="736600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65161" y="2435781"/>
                <a:ext cx="696979" cy="769938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400" b="1" dirty="0">
                    <a:solidFill>
                      <a:srgbClr val="FFC000"/>
                    </a:solidFill>
                    <a:latin typeface="+mn-lt"/>
                    <a:ea typeface="+mn-ea"/>
                  </a:rPr>
                  <a:t>→</a:t>
                </a: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446088" y="2992438"/>
            <a:ext cx="4221162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云和大数据目前在很多领域都得到了广泛应用。然而，在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打印概念日渐火热的互联网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新工业化时代，将云和大数据概念与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打印相连接，产生新的服务和解决方案，目前还极为少见。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-19050" y="-38100"/>
            <a:ext cx="7010400" cy="6896100"/>
          </a:xfrm>
          <a:custGeom>
            <a:avLst/>
            <a:gdLst>
              <a:gd name="connsiteX0" fmla="*/ 7010400 w 7010400"/>
              <a:gd name="connsiteY0" fmla="*/ 0 h 6896100"/>
              <a:gd name="connsiteX1" fmla="*/ 4533900 w 7010400"/>
              <a:gd name="connsiteY1" fmla="*/ 6896100 h 6896100"/>
              <a:gd name="connsiteX2" fmla="*/ 0 w 7010400"/>
              <a:gd name="connsiteY2" fmla="*/ 672465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0" h="6896100">
                <a:moveTo>
                  <a:pt x="7010400" y="0"/>
                </a:moveTo>
                <a:lnTo>
                  <a:pt x="4533900" y="6896100"/>
                </a:lnTo>
                <a:lnTo>
                  <a:pt x="0" y="67246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139443">
            <a:off x="11102975" y="5835650"/>
            <a:ext cx="733425" cy="733425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3064212">
            <a:off x="11123613" y="5816600"/>
            <a:ext cx="695325" cy="7699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n-lt"/>
                <a:ea typeface="+mn-ea"/>
              </a:rPr>
              <a:t>→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90741" y="1544765"/>
            <a:ext cx="5701259" cy="4524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        定义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        三维</a:t>
            </a:r>
            <a:r>
              <a:rPr lang="zh-CN" altLang="en-US" sz="2400" dirty="0">
                <a:solidFill>
                  <a:schemeClr val="bg1"/>
                </a:solidFill>
              </a:rPr>
              <a:t>云是</a:t>
            </a:r>
            <a:r>
              <a:rPr lang="zh-CN" altLang="en-US" sz="2400" dirty="0" smtClean="0">
                <a:solidFill>
                  <a:schemeClr val="bg1"/>
                </a:solidFill>
              </a:rPr>
              <a:t>基于</a:t>
            </a:r>
            <a:r>
              <a:rPr lang="en-US" altLang="zh-CN" sz="2400" dirty="0" smtClean="0">
                <a:solidFill>
                  <a:schemeClr val="bg1"/>
                </a:solidFill>
              </a:rPr>
              <a:t>=&gt;HTML5</a:t>
            </a:r>
            <a:r>
              <a:rPr lang="zh-CN" altLang="en-US" sz="2400" dirty="0">
                <a:solidFill>
                  <a:schemeClr val="bg1"/>
                </a:solidFill>
              </a:rPr>
              <a:t>（全平台）</a:t>
            </a:r>
            <a:r>
              <a:rPr lang="zh-CN" altLang="en-US" sz="2400" dirty="0" smtClean="0">
                <a:solidFill>
                  <a:schemeClr val="bg1"/>
                </a:solidFill>
              </a:rPr>
              <a:t>的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  </a:t>
            </a:r>
            <a:r>
              <a:rPr lang="zh-CN" altLang="en-US" sz="2400" dirty="0" smtClean="0">
                <a:solidFill>
                  <a:schemeClr val="bg1"/>
                </a:solidFill>
              </a:rPr>
              <a:t>三维展示解决方案， </a:t>
            </a:r>
            <a:r>
              <a:rPr lang="zh-CN" altLang="en-US" sz="2400" dirty="0">
                <a:solidFill>
                  <a:schemeClr val="bg1"/>
                </a:solidFill>
              </a:rPr>
              <a:t>建立一个统一的云存储和便捷的传播渠道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应用范围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1.</a:t>
            </a:r>
            <a:r>
              <a:rPr lang="zh-CN" altLang="en-US" sz="2400" dirty="0" smtClean="0">
                <a:solidFill>
                  <a:schemeClr val="bg1"/>
                </a:solidFill>
              </a:rPr>
              <a:t>为</a:t>
            </a:r>
            <a:r>
              <a:rPr lang="zh-CN" altLang="en-US" sz="2400" dirty="0">
                <a:solidFill>
                  <a:schemeClr val="bg1"/>
                </a:solidFill>
              </a:rPr>
              <a:t>三维扫描和打印行业提供业务</a:t>
            </a:r>
            <a:r>
              <a:rPr lang="zh-CN" altLang="en-US" sz="2400" dirty="0" smtClean="0">
                <a:solidFill>
                  <a:schemeClr val="bg1"/>
                </a:solidFill>
              </a:rPr>
              <a:t>支持。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2.</a:t>
            </a:r>
            <a:r>
              <a:rPr lang="zh-CN" altLang="en-US" sz="2400" dirty="0" smtClean="0">
                <a:solidFill>
                  <a:schemeClr val="bg1"/>
                </a:solidFill>
              </a:rPr>
              <a:t>为</a:t>
            </a:r>
            <a:r>
              <a:rPr lang="zh-CN" altLang="en-US" sz="2400" dirty="0">
                <a:solidFill>
                  <a:schemeClr val="bg1"/>
                </a:solidFill>
              </a:rPr>
              <a:t>企业提供三维数据解决</a:t>
            </a:r>
            <a:r>
              <a:rPr lang="zh-CN" altLang="en-US" sz="2400" dirty="0" smtClean="0">
                <a:solidFill>
                  <a:schemeClr val="bg1"/>
                </a:solidFill>
              </a:rPr>
              <a:t>方案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</a:rPr>
              <a:t>为</a:t>
            </a:r>
            <a:r>
              <a:rPr lang="zh-CN" altLang="en-US" sz="2400" dirty="0">
                <a:solidFill>
                  <a:schemeClr val="bg1"/>
                </a:solidFill>
              </a:rPr>
              <a:t>大众用户提供三维数据服务的（集建模、展示、互动、个性化定制为一体）统一服务平台。</a:t>
            </a: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2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2" y="26162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4456" y="1829595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7625" y="449263"/>
            <a:ext cx="2136775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20988" y="782427"/>
              <a:ext cx="1436875" cy="593603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418" y="1304696"/>
              <a:ext cx="1284016" cy="74136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2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57213" y="957263"/>
            <a:ext cx="494046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25663" y="954088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产品核心</a:t>
            </a:r>
            <a:r>
              <a:rPr lang="zh-CN" altLang="zh-CN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48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976313"/>
            <a:ext cx="684212" cy="684212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6950" y="1874838"/>
            <a:ext cx="6800850" cy="46037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793875" y="2103438"/>
            <a:ext cx="6178549" cy="4524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(PC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和移动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支持，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凡可以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的设备皆可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直观体验优势：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真实三维化效果，自由设计，体验感十足。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社会化优势：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信，微博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，交互平台无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障碍传播，预留交易端口，全平台交易。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en-US" altLang="en-US" sz="2400" b="1" kern="100" dirty="0" err="1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技术地位：</a:t>
            </a:r>
            <a:r>
              <a:rPr lang="en-US" altLang="en-US" sz="24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未来网络三维互动展示的基础设施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10234613" y="1770063"/>
            <a:ext cx="1947862" cy="5132387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文本框 26"/>
          <p:cNvSpPr txBox="1">
            <a:spLocks noChangeArrowheads="1"/>
          </p:cNvSpPr>
          <p:nvPr/>
        </p:nvSpPr>
        <p:spPr bwMode="auto">
          <a:xfrm>
            <a:off x="8173329" y="5769284"/>
            <a:ext cx="420017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点此进入平台体验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www.microbject.com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651" y="2022931"/>
            <a:ext cx="2238824" cy="374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3662" y="14351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00803" y="782427"/>
              <a:ext cx="1477249" cy="5927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322" y="1304696"/>
              <a:ext cx="1284207" cy="74088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125663" y="454819"/>
            <a:ext cx="76209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</a:p>
        </p:txBody>
      </p:sp>
      <p:sp>
        <p:nvSpPr>
          <p:cNvPr id="23" name="矩形 22"/>
          <p:cNvSpPr/>
          <p:nvPr/>
        </p:nvSpPr>
        <p:spPr>
          <a:xfrm>
            <a:off x="2266950" y="1375569"/>
            <a:ext cx="7634288" cy="5167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03588" y="1976438"/>
            <a:ext cx="8848725" cy="4895850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3" y="766763"/>
            <a:ext cx="1471612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8419" y="2124869"/>
            <a:ext cx="2135188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7525" y="2640013"/>
            <a:ext cx="57099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2651125"/>
            <a:ext cx="684212" cy="6858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1023145" y="5716588"/>
            <a:ext cx="110863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一个多方共赢的，以三维数据为特色的服务和销售平台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88038" y="2890897"/>
            <a:ext cx="1800200" cy="7019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云服务</a:t>
            </a:r>
            <a:endParaRPr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7198181" y="1781275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三维扫描公司</a:t>
            </a:r>
            <a:endParaRPr lang="zh-CN" altLang="en-US" dirty="0"/>
          </a:p>
        </p:txBody>
      </p:sp>
      <p:sp>
        <p:nvSpPr>
          <p:cNvPr id="27" name="圆角矩形 26"/>
          <p:cNvSpPr/>
          <p:nvPr/>
        </p:nvSpPr>
        <p:spPr>
          <a:xfrm>
            <a:off x="7171590" y="2956743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三维打印</a:t>
            </a:r>
            <a:r>
              <a:rPr lang="zh-CN" altLang="en-US" dirty="0" smtClean="0"/>
              <a:t>公司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2266950" y="219182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终端用户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2338958" y="3712828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用户个性化定制</a:t>
            </a:r>
            <a:endParaRPr lang="zh-CN" altLang="en-US" dirty="0"/>
          </a:p>
        </p:txBody>
      </p:sp>
      <p:cxnSp>
        <p:nvCxnSpPr>
          <p:cNvPr id="30" name="直接箭头连接符 29"/>
          <p:cNvCxnSpPr>
            <a:stCxn id="22" idx="1"/>
            <a:endCxn id="28" idx="6"/>
          </p:cNvCxnSpPr>
          <p:nvPr/>
        </p:nvCxnSpPr>
        <p:spPr>
          <a:xfrm flipH="1" flipV="1">
            <a:off x="3995142" y="2484273"/>
            <a:ext cx="756529" cy="50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2"/>
          <p:cNvSpPr txBox="1"/>
          <p:nvPr/>
        </p:nvSpPr>
        <p:spPr>
          <a:xfrm>
            <a:off x="2490185" y="27831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使用显示服务</a:t>
            </a:r>
            <a:endParaRPr lang="en-US" altLang="zh-CN" sz="1200" dirty="0" smtClean="0"/>
          </a:p>
          <a:p>
            <a:r>
              <a:rPr lang="zh-CN" altLang="en-US" sz="1200" dirty="0" smtClean="0"/>
              <a:t>支付三维打印费用</a:t>
            </a:r>
            <a:endParaRPr lang="zh-CN" altLang="en-US" sz="1200" dirty="0"/>
          </a:p>
        </p:txBody>
      </p:sp>
      <p:cxnSp>
        <p:nvCxnSpPr>
          <p:cNvPr id="32" name="直接箭头连接符 31"/>
          <p:cNvCxnSpPr>
            <a:stCxn id="29" idx="6"/>
            <a:endCxn id="22" idx="3"/>
          </p:cNvCxnSpPr>
          <p:nvPr/>
        </p:nvCxnSpPr>
        <p:spPr>
          <a:xfrm flipV="1">
            <a:off x="4067150" y="3490043"/>
            <a:ext cx="684521" cy="515237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18"/>
          <p:cNvSpPr txBox="1"/>
          <p:nvPr/>
        </p:nvSpPr>
        <p:spPr>
          <a:xfrm>
            <a:off x="2266950" y="4357652"/>
            <a:ext cx="1920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对建模师的多样化选择</a:t>
            </a:r>
            <a:endParaRPr lang="en-US" altLang="zh-CN" sz="1200" dirty="0" smtClean="0"/>
          </a:p>
          <a:p>
            <a:r>
              <a:rPr lang="zh-CN" altLang="en-US" sz="1200" dirty="0" smtClean="0"/>
              <a:t>低建模成本</a:t>
            </a:r>
            <a:endParaRPr lang="en-US" altLang="zh-CN" sz="1200" dirty="0" smtClean="0"/>
          </a:p>
          <a:p>
            <a:r>
              <a:rPr lang="zh-CN" altLang="en-US" sz="1200" dirty="0" smtClean="0"/>
              <a:t>平台可操作、和互动，能够实现个性化自制需求</a:t>
            </a:r>
            <a:endParaRPr lang="zh-CN" altLang="en-US" sz="1200" dirty="0"/>
          </a:p>
        </p:txBody>
      </p:sp>
      <p:sp>
        <p:nvSpPr>
          <p:cNvPr id="34" name="文本框 26"/>
          <p:cNvSpPr txBox="1"/>
          <p:nvPr/>
        </p:nvSpPr>
        <p:spPr>
          <a:xfrm>
            <a:off x="7351154" y="2361426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从平台获得订单。</a:t>
            </a:r>
            <a:endParaRPr lang="en-US" altLang="zh-CN" sz="1200" dirty="0" smtClean="0"/>
          </a:p>
          <a:p>
            <a:r>
              <a:rPr lang="zh-CN" altLang="en-US" sz="1200" dirty="0" smtClean="0"/>
              <a:t>提供</a:t>
            </a:r>
            <a:r>
              <a:rPr lang="en-US" altLang="zh-CN" sz="1200" dirty="0" smtClean="0"/>
              <a:t>3D</a:t>
            </a:r>
            <a:r>
              <a:rPr lang="zh-CN" altLang="en-US" sz="1200" dirty="0" smtClean="0"/>
              <a:t>建模服务，收取费用。</a:t>
            </a:r>
            <a:endParaRPr lang="zh-CN" altLang="en-US" sz="1200" dirty="0"/>
          </a:p>
        </p:txBody>
      </p:sp>
      <p:sp>
        <p:nvSpPr>
          <p:cNvPr id="35" name="文本框 31"/>
          <p:cNvSpPr txBox="1"/>
          <p:nvPr/>
        </p:nvSpPr>
        <p:spPr>
          <a:xfrm>
            <a:off x="7312168" y="3592840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三维展示产品案例。</a:t>
            </a:r>
            <a:endParaRPr lang="en-US" altLang="zh-CN" sz="1200" dirty="0" smtClean="0"/>
          </a:p>
          <a:p>
            <a:r>
              <a:rPr lang="zh-CN" altLang="en-US" sz="1200" dirty="0" smtClean="0"/>
              <a:t>从平台获得订单。</a:t>
            </a:r>
            <a:endParaRPr lang="en-US" altLang="zh-CN" sz="1200" dirty="0" smtClean="0"/>
          </a:p>
          <a:p>
            <a:r>
              <a:rPr lang="zh-CN" altLang="en-US" sz="1200" dirty="0" smtClean="0"/>
              <a:t>提供</a:t>
            </a:r>
            <a:r>
              <a:rPr lang="en-US" altLang="zh-CN" sz="1200" dirty="0" smtClean="0"/>
              <a:t>3D</a:t>
            </a:r>
            <a:r>
              <a:rPr lang="zh-CN" altLang="en-US" sz="1200" dirty="0" smtClean="0"/>
              <a:t>打印成品，收取费用。</a:t>
            </a:r>
            <a:endParaRPr lang="zh-CN" altLang="en-US" sz="1200" dirty="0"/>
          </a:p>
        </p:txBody>
      </p:sp>
      <p:cxnSp>
        <p:nvCxnSpPr>
          <p:cNvPr id="36" name="直接箭头连接符 35"/>
          <p:cNvCxnSpPr>
            <a:stCxn id="27" idx="1"/>
            <a:endCxn id="22" idx="6"/>
          </p:cNvCxnSpPr>
          <p:nvPr/>
        </p:nvCxnSpPr>
        <p:spPr>
          <a:xfrm flipH="1" flipV="1">
            <a:off x="6288238" y="3241869"/>
            <a:ext cx="883352" cy="290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2" idx="7"/>
          </p:cNvCxnSpPr>
          <p:nvPr/>
        </p:nvCxnSpPr>
        <p:spPr>
          <a:xfrm flipH="1">
            <a:off x="6024605" y="2087355"/>
            <a:ext cx="1133746" cy="906339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46"/>
          <p:cNvSpPr txBox="1"/>
          <p:nvPr/>
        </p:nvSpPr>
        <p:spPr>
          <a:xfrm>
            <a:off x="4751671" y="2409180"/>
            <a:ext cx="142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提取被服务方的中间差价</a:t>
            </a:r>
            <a:endParaRPr lang="zh-CN" altLang="en-US" sz="1200" dirty="0"/>
          </a:p>
        </p:txBody>
      </p:sp>
      <p:sp>
        <p:nvSpPr>
          <p:cNvPr id="39" name="圆角矩形 38"/>
          <p:cNvSpPr/>
          <p:nvPr/>
        </p:nvSpPr>
        <p:spPr>
          <a:xfrm>
            <a:off x="7171590" y="4246501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游戏公司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9" idx="1"/>
            <a:endCxn id="22" idx="5"/>
          </p:cNvCxnSpPr>
          <p:nvPr/>
        </p:nvCxnSpPr>
        <p:spPr>
          <a:xfrm flipH="1" flipV="1">
            <a:off x="6024605" y="3490043"/>
            <a:ext cx="1146985" cy="104449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5340084" y="3612544"/>
            <a:ext cx="14629" cy="54855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488038" y="417456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3D</a:t>
            </a:r>
            <a:r>
              <a:rPr lang="zh-CN" altLang="en-US" dirty="0" smtClean="0"/>
              <a:t>建模师</a:t>
            </a:r>
            <a:endParaRPr lang="zh-CN" altLang="en-US" dirty="0"/>
          </a:p>
        </p:txBody>
      </p:sp>
      <p:sp>
        <p:nvSpPr>
          <p:cNvPr id="43" name="文本框 24"/>
          <p:cNvSpPr txBox="1"/>
          <p:nvPr/>
        </p:nvSpPr>
        <p:spPr>
          <a:xfrm>
            <a:off x="4604638" y="4801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制作个性化打印模型</a:t>
            </a:r>
            <a:endParaRPr lang="en-US" altLang="zh-CN" sz="1200" dirty="0" smtClean="0"/>
          </a:p>
          <a:p>
            <a:r>
              <a:rPr lang="zh-CN" altLang="en-US" sz="1200" dirty="0"/>
              <a:t>在</a:t>
            </a:r>
            <a:r>
              <a:rPr lang="zh-CN" altLang="en-US" sz="1200" dirty="0" smtClean="0"/>
              <a:t>平台二次销售已有的模型</a:t>
            </a:r>
            <a:endParaRPr lang="en-US" altLang="zh-CN" sz="1200" dirty="0" smtClean="0"/>
          </a:p>
          <a:p>
            <a:r>
              <a:rPr lang="zh-CN" altLang="en-US" sz="1200" dirty="0" smtClean="0"/>
              <a:t>通过用户使用收取收费</a:t>
            </a:r>
            <a:endParaRPr lang="zh-CN" altLang="en-US" sz="1200" dirty="0"/>
          </a:p>
        </p:txBody>
      </p:sp>
      <p:sp>
        <p:nvSpPr>
          <p:cNvPr id="44" name="文本框 25"/>
          <p:cNvSpPr txBox="1"/>
          <p:nvPr/>
        </p:nvSpPr>
        <p:spPr>
          <a:xfrm rot="21445804">
            <a:off x="5334051" y="3741385"/>
            <a:ext cx="77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免费</a:t>
            </a:r>
          </a:p>
        </p:txBody>
      </p:sp>
      <p:sp>
        <p:nvSpPr>
          <p:cNvPr id="45" name="文本框 27"/>
          <p:cNvSpPr txBox="1"/>
          <p:nvPr/>
        </p:nvSpPr>
        <p:spPr>
          <a:xfrm rot="19293710">
            <a:off x="4044613" y="3538047"/>
            <a:ext cx="77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免费</a:t>
            </a:r>
          </a:p>
        </p:txBody>
      </p:sp>
      <p:sp>
        <p:nvSpPr>
          <p:cNvPr id="46" name="文本框 53"/>
          <p:cNvSpPr txBox="1"/>
          <p:nvPr/>
        </p:nvSpPr>
        <p:spPr>
          <a:xfrm>
            <a:off x="7028704" y="486548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购买三维制作用户模型，降低开发成本。</a:t>
            </a:r>
            <a:endParaRPr lang="en-US" altLang="zh-CN" sz="1200" dirty="0" smtClean="0"/>
          </a:p>
          <a:p>
            <a:r>
              <a:rPr lang="zh-CN" altLang="en-US" sz="1200" dirty="0" smtClean="0"/>
              <a:t>游戏中的人物，可以通过二维码，</a:t>
            </a:r>
            <a:endParaRPr lang="en-US" altLang="zh-CN" sz="1200" dirty="0" smtClean="0"/>
          </a:p>
          <a:p>
            <a:r>
              <a:rPr lang="zh-CN" altLang="en-US" sz="1200" dirty="0" smtClean="0"/>
              <a:t>由三维打印公司直接给打印，并收取费用。</a:t>
            </a:r>
            <a:endParaRPr lang="zh-CN" altLang="en-US" sz="1200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3662" y="14351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00803" y="782427"/>
              <a:ext cx="1477249" cy="5927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322" y="1304696"/>
              <a:ext cx="1284207" cy="74088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125663" y="454819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输出应用场景</a:t>
            </a:r>
          </a:p>
        </p:txBody>
      </p:sp>
      <p:sp>
        <p:nvSpPr>
          <p:cNvPr id="23" name="矩形 22"/>
          <p:cNvSpPr/>
          <p:nvPr/>
        </p:nvSpPr>
        <p:spPr>
          <a:xfrm>
            <a:off x="2266950" y="1375569"/>
            <a:ext cx="5334000" cy="4571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03588" y="1976438"/>
            <a:ext cx="8848725" cy="4895850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3" y="766763"/>
            <a:ext cx="1471612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8419" y="2124869"/>
            <a:ext cx="2135188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7525" y="2640013"/>
            <a:ext cx="57099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2651125"/>
            <a:ext cx="684212" cy="6858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2670866" y="5795611"/>
            <a:ext cx="582056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打造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全行业的三维云解决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/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488567" y="2648650"/>
            <a:ext cx="2393756" cy="833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云解决方案应用行业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7404711" y="1688406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汽车</a:t>
            </a:r>
            <a:endParaRPr lang="zh-CN" altLang="en-US" dirty="0"/>
          </a:p>
        </p:txBody>
      </p:sp>
      <p:sp>
        <p:nvSpPr>
          <p:cNvPr id="49" name="圆角矩形 48"/>
          <p:cNvSpPr/>
          <p:nvPr/>
        </p:nvSpPr>
        <p:spPr>
          <a:xfrm>
            <a:off x="7417950" y="2845826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房地产</a:t>
            </a:r>
            <a:r>
              <a:rPr lang="en-US" altLang="zh-CN" dirty="0" smtClean="0"/>
              <a:t>/</a:t>
            </a:r>
            <a:r>
              <a:rPr lang="zh-CN" altLang="en-US" dirty="0" smtClean="0"/>
              <a:t>建筑设计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2513310" y="2080904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</a:t>
            </a:r>
            <a:r>
              <a:rPr lang="zh-CN" altLang="en-US" dirty="0" smtClean="0"/>
              <a:t>商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2585318" y="360191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家居</a:t>
            </a:r>
            <a:endParaRPr lang="zh-CN" altLang="en-US" dirty="0"/>
          </a:p>
        </p:txBody>
      </p:sp>
      <p:cxnSp>
        <p:nvCxnSpPr>
          <p:cNvPr id="52" name="直接箭头连接符 51"/>
          <p:cNvCxnSpPr>
            <a:stCxn id="47" idx="1"/>
            <a:endCxn id="50" idx="6"/>
          </p:cNvCxnSpPr>
          <p:nvPr/>
        </p:nvCxnSpPr>
        <p:spPr>
          <a:xfrm flipH="1" flipV="1">
            <a:off x="4241502" y="2373356"/>
            <a:ext cx="597622" cy="397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12"/>
          <p:cNvSpPr txBox="1"/>
          <p:nvPr/>
        </p:nvSpPr>
        <p:spPr>
          <a:xfrm>
            <a:off x="2679023" y="2648650"/>
            <a:ext cx="164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200" dirty="0"/>
              <a:t>全方位三维化显示，也可以分解查看详细构成。</a:t>
            </a:r>
            <a:endParaRPr lang="en-US" altLang="zh-CN" sz="1200" dirty="0"/>
          </a:p>
          <a:p>
            <a:endParaRPr lang="en-US" altLang="zh-CN" sz="1200" dirty="0" smtClean="0"/>
          </a:p>
        </p:txBody>
      </p:sp>
      <p:cxnSp>
        <p:nvCxnSpPr>
          <p:cNvPr id="54" name="直接箭头连接符 53"/>
          <p:cNvCxnSpPr>
            <a:stCxn id="51" idx="6"/>
            <a:endCxn id="47" idx="3"/>
          </p:cNvCxnSpPr>
          <p:nvPr/>
        </p:nvCxnSpPr>
        <p:spPr>
          <a:xfrm flipV="1">
            <a:off x="4313510" y="3359893"/>
            <a:ext cx="525614" cy="53447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26"/>
          <p:cNvSpPr txBox="1"/>
          <p:nvPr/>
        </p:nvSpPr>
        <p:spPr>
          <a:xfrm>
            <a:off x="7597514" y="22505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分解汽车详细构成</a:t>
            </a:r>
            <a:endParaRPr lang="en-US" altLang="zh-CN" sz="1200" dirty="0" smtClean="0"/>
          </a:p>
          <a:p>
            <a:r>
              <a:rPr lang="zh-CN" altLang="en-US" sz="1200" dirty="0" smtClean="0"/>
              <a:t>模拟驾驶</a:t>
            </a:r>
            <a:endParaRPr lang="en-US" altLang="zh-CN" sz="1200" dirty="0" smtClean="0"/>
          </a:p>
        </p:txBody>
      </p:sp>
      <p:sp>
        <p:nvSpPr>
          <p:cNvPr id="56" name="文本框 31"/>
          <p:cNvSpPr txBox="1"/>
          <p:nvPr/>
        </p:nvSpPr>
        <p:spPr>
          <a:xfrm>
            <a:off x="7610753" y="3528485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3D</a:t>
            </a:r>
            <a:r>
              <a:rPr lang="zh-CN" altLang="en-US" sz="1200" dirty="0" smtClean="0"/>
              <a:t>显示设计效果图</a:t>
            </a:r>
            <a:endParaRPr lang="en-US" altLang="zh-CN" sz="1200" dirty="0" smtClean="0"/>
          </a:p>
          <a:p>
            <a:r>
              <a:rPr lang="en-US" altLang="zh-CN" sz="1200" dirty="0" smtClean="0"/>
              <a:t>360</a:t>
            </a:r>
            <a:r>
              <a:rPr lang="zh-CN" altLang="en-US" sz="1200" dirty="0" smtClean="0"/>
              <a:t>全景展示预售楼房</a:t>
            </a:r>
            <a:endParaRPr lang="en-US" altLang="zh-CN" sz="1200" dirty="0" smtClean="0"/>
          </a:p>
        </p:txBody>
      </p:sp>
      <p:cxnSp>
        <p:nvCxnSpPr>
          <p:cNvPr id="57" name="直接箭头连接符 56"/>
          <p:cNvCxnSpPr>
            <a:stCxn id="49" idx="1"/>
            <a:endCxn id="47" idx="6"/>
          </p:cNvCxnSpPr>
          <p:nvPr/>
        </p:nvCxnSpPr>
        <p:spPr>
          <a:xfrm flipH="1" flipV="1">
            <a:off x="6882323" y="3065287"/>
            <a:ext cx="535627" cy="68571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8" idx="1"/>
            <a:endCxn id="47" idx="7"/>
          </p:cNvCxnSpPr>
          <p:nvPr/>
        </p:nvCxnSpPr>
        <p:spPr>
          <a:xfrm flipH="1">
            <a:off x="6531766" y="1976438"/>
            <a:ext cx="872945" cy="794242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46"/>
          <p:cNvSpPr txBox="1"/>
          <p:nvPr/>
        </p:nvSpPr>
        <p:spPr>
          <a:xfrm>
            <a:off x="4970247" y="2105224"/>
            <a:ext cx="142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提取被服务方的中间差价</a:t>
            </a:r>
            <a:endParaRPr lang="zh-CN" altLang="en-US" sz="1200" dirty="0"/>
          </a:p>
        </p:txBody>
      </p:sp>
      <p:sp>
        <p:nvSpPr>
          <p:cNvPr id="60" name="圆角矩形 59"/>
          <p:cNvSpPr/>
          <p:nvPr/>
        </p:nvSpPr>
        <p:spPr>
          <a:xfrm>
            <a:off x="7417950" y="4135584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文化</a:t>
            </a:r>
            <a:r>
              <a:rPr lang="en-US" altLang="zh-CN" dirty="0" smtClean="0"/>
              <a:t>/</a:t>
            </a:r>
            <a:r>
              <a:rPr lang="zh-CN" altLang="en-US" dirty="0" smtClean="0"/>
              <a:t>艺术</a:t>
            </a:r>
            <a:endParaRPr lang="zh-CN" altLang="en-US" dirty="0"/>
          </a:p>
        </p:txBody>
      </p:sp>
      <p:sp>
        <p:nvSpPr>
          <p:cNvPr id="61" name="文本框 53"/>
          <p:cNvSpPr txBox="1"/>
          <p:nvPr/>
        </p:nvSpPr>
        <p:spPr>
          <a:xfrm>
            <a:off x="7610753" y="481824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艺术品场景三维还原</a:t>
            </a:r>
            <a:endParaRPr lang="en-US" altLang="zh-CN" sz="1200" dirty="0" smtClean="0"/>
          </a:p>
          <a:p>
            <a:r>
              <a:rPr lang="zh-CN" altLang="en-US" sz="1200" dirty="0" smtClean="0"/>
              <a:t>艺术品三维展示</a:t>
            </a:r>
            <a:endParaRPr lang="en-US" altLang="zh-CN" sz="1200" dirty="0" smtClean="0"/>
          </a:p>
          <a:p>
            <a:endParaRPr lang="en-US" altLang="zh-CN" sz="1200" dirty="0" smtClean="0"/>
          </a:p>
        </p:txBody>
      </p:sp>
      <p:cxnSp>
        <p:nvCxnSpPr>
          <p:cNvPr id="62" name="直接箭头连接符 61"/>
          <p:cNvCxnSpPr>
            <a:stCxn id="60" idx="1"/>
            <a:endCxn id="47" idx="5"/>
          </p:cNvCxnSpPr>
          <p:nvPr/>
        </p:nvCxnSpPr>
        <p:spPr>
          <a:xfrm flipH="1" flipV="1">
            <a:off x="6531766" y="3359893"/>
            <a:ext cx="886184" cy="1063723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5586444" y="3501627"/>
            <a:ext cx="14629" cy="54855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4734398" y="4063644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教育</a:t>
            </a:r>
          </a:p>
        </p:txBody>
      </p:sp>
      <p:sp>
        <p:nvSpPr>
          <p:cNvPr id="65" name="文本框 22"/>
          <p:cNvSpPr txBox="1"/>
          <p:nvPr/>
        </p:nvSpPr>
        <p:spPr>
          <a:xfrm>
            <a:off x="4850998" y="469020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作为直观演示的工具</a:t>
            </a:r>
            <a:endParaRPr lang="en-US" altLang="zh-CN" sz="1200" dirty="0" smtClean="0"/>
          </a:p>
          <a:p>
            <a:endParaRPr lang="en-US" altLang="zh-CN" sz="1200" dirty="0" smtClean="0"/>
          </a:p>
        </p:txBody>
      </p:sp>
      <p:sp>
        <p:nvSpPr>
          <p:cNvPr id="66" name="文本框 18"/>
          <p:cNvSpPr txBox="1"/>
          <p:nvPr/>
        </p:nvSpPr>
        <p:spPr>
          <a:xfrm>
            <a:off x="2679023" y="4228534"/>
            <a:ext cx="1562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在线匹配家具，根据匹配结果对产品进行个性化改造</a:t>
            </a:r>
            <a:endParaRPr lang="en-US" altLang="zh-CN" sz="1200" dirty="0" smtClean="0"/>
          </a:p>
          <a:p>
            <a:r>
              <a:rPr lang="zh-CN" altLang="en-US" sz="1200" dirty="0" smtClean="0"/>
              <a:t>与好友分享，讨论，形成传播效益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941886284"/>
      </p:ext>
    </p:extLst>
  </p:cSld>
  <p:clrMapOvr>
    <a:masterClrMapping/>
  </p:clrMapOvr>
  <p:transition spd="slow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26546" y="520607"/>
            <a:ext cx="12192000" cy="1251924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革命性推动</a:t>
            </a:r>
            <a:endParaRPr lang="en-US" altLang="zh-CN" sz="80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Text Box 84"/>
          <p:cNvSpPr txBox="1">
            <a:spLocks noChangeArrowheads="1"/>
          </p:cNvSpPr>
          <p:nvPr/>
        </p:nvSpPr>
        <p:spPr bwMode="gray">
          <a:xfrm>
            <a:off x="390677" y="2209799"/>
            <a:ext cx="8778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 smtClean="0">
                <a:latin typeface="Verdana" panose="020B0604030504040204" pitchFamily="34" charset="0"/>
                <a:ea typeface="宋体" panose="02010600030101010101" pitchFamily="2" charset="-122"/>
              </a:rPr>
              <a:t>三维云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1" name="Text Box 85"/>
          <p:cNvSpPr txBox="1">
            <a:spLocks noChangeArrowheads="1"/>
          </p:cNvSpPr>
          <p:nvPr/>
        </p:nvSpPr>
        <p:spPr bwMode="gray">
          <a:xfrm>
            <a:off x="2224240" y="2209799"/>
            <a:ext cx="1433513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宋体" panose="02010600030101010101" pitchFamily="2" charset="-122"/>
              </a:rPr>
              <a:t>3D</a:t>
            </a:r>
            <a:r>
              <a:rPr lang="zh-CN" altLang="en-US" dirty="0">
                <a:latin typeface="Verdana" panose="020B0604030504040204" pitchFamily="34" charset="0"/>
                <a:ea typeface="宋体" panose="02010600030101010101" pitchFamily="2" charset="-122"/>
              </a:rPr>
              <a:t>打印行业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" name="Text Box 86"/>
          <p:cNvSpPr txBox="1">
            <a:spLocks noChangeArrowheads="1"/>
          </p:cNvSpPr>
          <p:nvPr/>
        </p:nvSpPr>
        <p:spPr bwMode="gray">
          <a:xfrm>
            <a:off x="4362602" y="2209799"/>
            <a:ext cx="12033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>
                <a:latin typeface="Verdana" panose="020B0604030504040204" pitchFamily="34" charset="0"/>
                <a:ea typeface="宋体" panose="02010600030101010101" pitchFamily="2" charset="-122"/>
              </a:rPr>
              <a:t>3D</a:t>
            </a:r>
            <a:r>
              <a:rPr lang="zh-CN" altLang="en-US" dirty="0" smtClean="0">
                <a:latin typeface="Verdana" panose="020B0604030504040204" pitchFamily="34" charset="0"/>
                <a:ea typeface="宋体" panose="02010600030101010101" pitchFamily="2" charset="-122"/>
              </a:rPr>
              <a:t>全产业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Text Box 87"/>
          <p:cNvSpPr txBox="1">
            <a:spLocks noChangeArrowheads="1"/>
          </p:cNvSpPr>
          <p:nvPr/>
        </p:nvSpPr>
        <p:spPr bwMode="gray">
          <a:xfrm>
            <a:off x="6350152" y="2166937"/>
            <a:ext cx="11128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 smtClean="0">
                <a:latin typeface="Verdana" panose="020B0604030504040204" pitchFamily="34" charset="0"/>
                <a:ea typeface="宋体" panose="02010600030101010101" pitchFamily="2" charset="-122"/>
              </a:rPr>
              <a:t>全社会</a:t>
            </a:r>
            <a:endParaRPr lang="en-US" altLang="zh-CN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4" name="AutoShape 88"/>
          <p:cNvCxnSpPr>
            <a:cxnSpLocks noChangeShapeType="1"/>
            <a:stCxn id="100" idx="3"/>
            <a:endCxn id="101" idx="1"/>
          </p:cNvCxnSpPr>
          <p:nvPr/>
        </p:nvCxnSpPr>
        <p:spPr bwMode="gray">
          <a:xfrm>
            <a:off x="1268565" y="2393949"/>
            <a:ext cx="955675" cy="0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AutoShape 89"/>
          <p:cNvCxnSpPr>
            <a:cxnSpLocks noChangeShapeType="1"/>
            <a:stCxn id="101" idx="3"/>
            <a:endCxn id="102" idx="1"/>
          </p:cNvCxnSpPr>
          <p:nvPr/>
        </p:nvCxnSpPr>
        <p:spPr bwMode="gray">
          <a:xfrm>
            <a:off x="3657752" y="2393949"/>
            <a:ext cx="704850" cy="0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AutoShape 90"/>
          <p:cNvCxnSpPr>
            <a:cxnSpLocks noChangeShapeType="1"/>
            <a:stCxn id="102" idx="3"/>
            <a:endCxn id="103" idx="1"/>
          </p:cNvCxnSpPr>
          <p:nvPr/>
        </p:nvCxnSpPr>
        <p:spPr bwMode="gray">
          <a:xfrm>
            <a:off x="5565927" y="2393949"/>
            <a:ext cx="784225" cy="3175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7" name="Group 30"/>
          <p:cNvGrpSpPr>
            <a:grpSpLocks/>
          </p:cNvGrpSpPr>
          <p:nvPr/>
        </p:nvGrpSpPr>
        <p:grpSpPr bwMode="auto">
          <a:xfrm>
            <a:off x="442069" y="3015368"/>
            <a:ext cx="7543800" cy="3341687"/>
            <a:chOff x="550" y="1543"/>
            <a:chExt cx="4752" cy="2105"/>
          </a:xfrm>
        </p:grpSpPr>
        <p:sp>
          <p:nvSpPr>
            <p:cNvPr id="108" name="Freeform 3"/>
            <p:cNvSpPr>
              <a:spLocks/>
            </p:cNvSpPr>
            <p:nvPr/>
          </p:nvSpPr>
          <p:spPr bwMode="gray">
            <a:xfrm>
              <a:off x="4935" y="1549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4"/>
            <p:cNvSpPr>
              <a:spLocks/>
            </p:cNvSpPr>
            <p:nvPr/>
          </p:nvSpPr>
          <p:spPr bwMode="gray">
            <a:xfrm>
              <a:off x="3196" y="1549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5"/>
            <p:cNvSpPr>
              <a:spLocks/>
            </p:cNvSpPr>
            <p:nvPr/>
          </p:nvSpPr>
          <p:spPr bwMode="gray">
            <a:xfrm>
              <a:off x="4570" y="2073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6"/>
            <p:cNvSpPr>
              <a:spLocks/>
            </p:cNvSpPr>
            <p:nvPr/>
          </p:nvSpPr>
          <p:spPr bwMode="gray">
            <a:xfrm>
              <a:off x="2673" y="2073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gray">
            <a:xfrm>
              <a:off x="4204" y="2597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8"/>
            <p:cNvSpPr>
              <a:spLocks/>
            </p:cNvSpPr>
            <p:nvPr/>
          </p:nvSpPr>
          <p:spPr bwMode="gray">
            <a:xfrm>
              <a:off x="3840" y="3115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gray">
            <a:xfrm>
              <a:off x="1633" y="3118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5" name="Group 10"/>
            <p:cNvGrpSpPr>
              <a:grpSpLocks/>
            </p:cNvGrpSpPr>
            <p:nvPr/>
          </p:nvGrpSpPr>
          <p:grpSpPr bwMode="auto">
            <a:xfrm>
              <a:off x="550" y="1543"/>
              <a:ext cx="3171" cy="2094"/>
              <a:chOff x="550" y="1434"/>
              <a:chExt cx="3171" cy="2094"/>
            </a:xfrm>
          </p:grpSpPr>
          <p:sp>
            <p:nvSpPr>
              <p:cNvPr id="121" name="Line 11"/>
              <p:cNvSpPr>
                <a:spLocks noChangeShapeType="1"/>
              </p:cNvSpPr>
              <p:nvPr/>
            </p:nvSpPr>
            <p:spPr bwMode="gray">
              <a:xfrm flipH="1">
                <a:off x="550" y="3527"/>
                <a:ext cx="104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" name="Line 12"/>
              <p:cNvSpPr>
                <a:spLocks noChangeShapeType="1"/>
              </p:cNvSpPr>
              <p:nvPr/>
            </p:nvSpPr>
            <p:spPr bwMode="gray">
              <a:xfrm flipH="1">
                <a:off x="550" y="3013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3"/>
              <p:cNvSpPr>
                <a:spLocks noChangeShapeType="1"/>
              </p:cNvSpPr>
              <p:nvPr/>
            </p:nvSpPr>
            <p:spPr bwMode="gray">
              <a:xfrm flipH="1">
                <a:off x="550" y="2490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4"/>
              <p:cNvSpPr>
                <a:spLocks noChangeShapeType="1"/>
              </p:cNvSpPr>
              <p:nvPr/>
            </p:nvSpPr>
            <p:spPr bwMode="gray">
              <a:xfrm flipH="1">
                <a:off x="550" y="1968"/>
                <a:ext cx="2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5"/>
              <p:cNvSpPr>
                <a:spLocks noChangeShapeType="1"/>
              </p:cNvSpPr>
              <p:nvPr/>
            </p:nvSpPr>
            <p:spPr bwMode="gray">
              <a:xfrm flipH="1" flipV="1">
                <a:off x="550" y="1438"/>
                <a:ext cx="3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6"/>
              <p:cNvSpPr>
                <a:spLocks noChangeShapeType="1"/>
              </p:cNvSpPr>
              <p:nvPr/>
            </p:nvSpPr>
            <p:spPr bwMode="gray">
              <a:xfrm>
                <a:off x="646" y="1434"/>
                <a:ext cx="0" cy="5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7"/>
              <p:cNvSpPr>
                <a:spLocks noChangeShapeType="1"/>
              </p:cNvSpPr>
              <p:nvPr/>
            </p:nvSpPr>
            <p:spPr bwMode="gray">
              <a:xfrm>
                <a:off x="646" y="1983"/>
                <a:ext cx="0" cy="5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8"/>
              <p:cNvSpPr>
                <a:spLocks noChangeShapeType="1"/>
              </p:cNvSpPr>
              <p:nvPr/>
            </p:nvSpPr>
            <p:spPr bwMode="gray">
              <a:xfrm>
                <a:off x="646" y="2498"/>
                <a:ext cx="0" cy="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9"/>
              <p:cNvSpPr>
                <a:spLocks noChangeShapeType="1"/>
              </p:cNvSpPr>
              <p:nvPr/>
            </p:nvSpPr>
            <p:spPr bwMode="gray">
              <a:xfrm>
                <a:off x="646" y="3013"/>
                <a:ext cx="0" cy="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Text Box 20"/>
              <p:cNvSpPr txBox="1">
                <a:spLocks noChangeArrowheads="1"/>
              </p:cNvSpPr>
              <p:nvPr/>
            </p:nvSpPr>
            <p:spPr bwMode="gray">
              <a:xfrm>
                <a:off x="742" y="1638"/>
                <a:ext cx="1021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现实与虚拟相转化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Text Box 21"/>
              <p:cNvSpPr txBox="1">
                <a:spLocks noChangeArrowheads="1"/>
              </p:cNvSpPr>
              <p:nvPr/>
            </p:nvSpPr>
            <p:spPr bwMode="gray">
              <a:xfrm>
                <a:off x="742" y="2159"/>
                <a:ext cx="11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实时通讯工具的革命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Text Box 22"/>
              <p:cNvSpPr txBox="1">
                <a:spLocks noChangeArrowheads="1"/>
              </p:cNvSpPr>
              <p:nvPr/>
            </p:nvSpPr>
            <p:spPr bwMode="gray">
              <a:xfrm>
                <a:off x="742" y="2703"/>
                <a:ext cx="795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用户体验革命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Text Box 23"/>
              <p:cNvSpPr txBox="1">
                <a:spLocks noChangeArrowheads="1"/>
              </p:cNvSpPr>
              <p:nvPr/>
            </p:nvSpPr>
            <p:spPr bwMode="gray">
              <a:xfrm>
                <a:off x="742" y="3211"/>
                <a:ext cx="68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技术性革命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24"/>
              <p:cNvSpPr>
                <a:spLocks/>
              </p:cNvSpPr>
              <p:nvPr/>
            </p:nvSpPr>
            <p:spPr bwMode="gray">
              <a:xfrm>
                <a:off x="2006" y="1537"/>
                <a:ext cx="1158" cy="1715"/>
              </a:xfrm>
              <a:custGeom>
                <a:avLst/>
                <a:gdLst>
                  <a:gd name="T0" fmla="*/ 12 w 1824"/>
                  <a:gd name="T1" fmla="*/ 2464 h 2648"/>
                  <a:gd name="T2" fmla="*/ 56 w 1824"/>
                  <a:gd name="T3" fmla="*/ 2120 h 2648"/>
                  <a:gd name="T4" fmla="*/ 124 w 1824"/>
                  <a:gd name="T5" fmla="*/ 1808 h 2648"/>
                  <a:gd name="T6" fmla="*/ 212 w 1824"/>
                  <a:gd name="T7" fmla="*/ 1524 h 2648"/>
                  <a:gd name="T8" fmla="*/ 316 w 1824"/>
                  <a:gd name="T9" fmla="*/ 1270 h 2648"/>
                  <a:gd name="T10" fmla="*/ 430 w 1824"/>
                  <a:gd name="T11" fmla="*/ 1044 h 2648"/>
                  <a:gd name="T12" fmla="*/ 550 w 1824"/>
                  <a:gd name="T13" fmla="*/ 846 h 2648"/>
                  <a:gd name="T14" fmla="*/ 672 w 1824"/>
                  <a:gd name="T15" fmla="*/ 674 h 2648"/>
                  <a:gd name="T16" fmla="*/ 792 w 1824"/>
                  <a:gd name="T17" fmla="*/ 528 h 2648"/>
                  <a:gd name="T18" fmla="*/ 906 w 1824"/>
                  <a:gd name="T19" fmla="*/ 408 h 2648"/>
                  <a:gd name="T20" fmla="*/ 1010 w 1824"/>
                  <a:gd name="T21" fmla="*/ 310 h 2648"/>
                  <a:gd name="T22" fmla="*/ 1096 w 1824"/>
                  <a:gd name="T23" fmla="*/ 236 h 2648"/>
                  <a:gd name="T24" fmla="*/ 1164 w 1824"/>
                  <a:gd name="T25" fmla="*/ 184 h 2648"/>
                  <a:gd name="T26" fmla="*/ 1208 w 1824"/>
                  <a:gd name="T27" fmla="*/ 154 h 2648"/>
                  <a:gd name="T28" fmla="*/ 1224 w 1824"/>
                  <a:gd name="T29" fmla="*/ 144 h 2648"/>
                  <a:gd name="T30" fmla="*/ 1728 w 1824"/>
                  <a:gd name="T31" fmla="*/ 56 h 2648"/>
                  <a:gd name="T32" fmla="*/ 1568 w 1824"/>
                  <a:gd name="T33" fmla="*/ 328 h 2648"/>
                  <a:gd name="T34" fmla="*/ 1554 w 1824"/>
                  <a:gd name="T35" fmla="*/ 332 h 2648"/>
                  <a:gd name="T36" fmla="*/ 1514 w 1824"/>
                  <a:gd name="T37" fmla="*/ 346 h 2648"/>
                  <a:gd name="T38" fmla="*/ 1452 w 1824"/>
                  <a:gd name="T39" fmla="*/ 370 h 2648"/>
                  <a:gd name="T40" fmla="*/ 1370 w 1824"/>
                  <a:gd name="T41" fmla="*/ 410 h 2648"/>
                  <a:gd name="T42" fmla="*/ 1270 w 1824"/>
                  <a:gd name="T43" fmla="*/ 466 h 2648"/>
                  <a:gd name="T44" fmla="*/ 1158 w 1824"/>
                  <a:gd name="T45" fmla="*/ 540 h 2648"/>
                  <a:gd name="T46" fmla="*/ 1034 w 1824"/>
                  <a:gd name="T47" fmla="*/ 636 h 2648"/>
                  <a:gd name="T48" fmla="*/ 904 w 1824"/>
                  <a:gd name="T49" fmla="*/ 756 h 2648"/>
                  <a:gd name="T50" fmla="*/ 770 w 1824"/>
                  <a:gd name="T51" fmla="*/ 900 h 2648"/>
                  <a:gd name="T52" fmla="*/ 632 w 1824"/>
                  <a:gd name="T53" fmla="*/ 1076 h 2648"/>
                  <a:gd name="T54" fmla="*/ 498 w 1824"/>
                  <a:gd name="T55" fmla="*/ 1280 h 2648"/>
                  <a:gd name="T56" fmla="*/ 370 w 1824"/>
                  <a:gd name="T57" fmla="*/ 1518 h 2648"/>
                  <a:gd name="T58" fmla="*/ 248 w 1824"/>
                  <a:gd name="T59" fmla="*/ 1792 h 2648"/>
                  <a:gd name="T60" fmla="*/ 138 w 1824"/>
                  <a:gd name="T61" fmla="*/ 2104 h 2648"/>
                  <a:gd name="T62" fmla="*/ 42 w 1824"/>
                  <a:gd name="T63" fmla="*/ 2456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24" h="2648">
                    <a:moveTo>
                      <a:pt x="0" y="2648"/>
                    </a:moveTo>
                    <a:lnTo>
                      <a:pt x="12" y="2464"/>
                    </a:lnTo>
                    <a:lnTo>
                      <a:pt x="32" y="2288"/>
                    </a:lnTo>
                    <a:lnTo>
                      <a:pt x="56" y="2120"/>
                    </a:lnTo>
                    <a:lnTo>
                      <a:pt x="88" y="1960"/>
                    </a:lnTo>
                    <a:lnTo>
                      <a:pt x="124" y="1808"/>
                    </a:lnTo>
                    <a:lnTo>
                      <a:pt x="166" y="1662"/>
                    </a:lnTo>
                    <a:lnTo>
                      <a:pt x="212" y="1524"/>
                    </a:lnTo>
                    <a:lnTo>
                      <a:pt x="262" y="1394"/>
                    </a:lnTo>
                    <a:lnTo>
                      <a:pt x="316" y="1270"/>
                    </a:lnTo>
                    <a:lnTo>
                      <a:pt x="372" y="1154"/>
                    </a:lnTo>
                    <a:lnTo>
                      <a:pt x="430" y="1044"/>
                    </a:lnTo>
                    <a:lnTo>
                      <a:pt x="490" y="942"/>
                    </a:lnTo>
                    <a:lnTo>
                      <a:pt x="550" y="846"/>
                    </a:lnTo>
                    <a:lnTo>
                      <a:pt x="612" y="758"/>
                    </a:lnTo>
                    <a:lnTo>
                      <a:pt x="672" y="674"/>
                    </a:lnTo>
                    <a:lnTo>
                      <a:pt x="734" y="598"/>
                    </a:lnTo>
                    <a:lnTo>
                      <a:pt x="792" y="528"/>
                    </a:lnTo>
                    <a:lnTo>
                      <a:pt x="850" y="464"/>
                    </a:lnTo>
                    <a:lnTo>
                      <a:pt x="906" y="408"/>
                    </a:lnTo>
                    <a:lnTo>
                      <a:pt x="960" y="356"/>
                    </a:lnTo>
                    <a:lnTo>
                      <a:pt x="1010" y="310"/>
                    </a:lnTo>
                    <a:lnTo>
                      <a:pt x="1056" y="270"/>
                    </a:lnTo>
                    <a:lnTo>
                      <a:pt x="1096" y="236"/>
                    </a:lnTo>
                    <a:lnTo>
                      <a:pt x="1134" y="208"/>
                    </a:lnTo>
                    <a:lnTo>
                      <a:pt x="1164" y="184"/>
                    </a:lnTo>
                    <a:lnTo>
                      <a:pt x="1190" y="166"/>
                    </a:lnTo>
                    <a:lnTo>
                      <a:pt x="1208" y="154"/>
                    </a:lnTo>
                    <a:lnTo>
                      <a:pt x="1220" y="146"/>
                    </a:lnTo>
                    <a:lnTo>
                      <a:pt x="1224" y="144"/>
                    </a:lnTo>
                    <a:lnTo>
                      <a:pt x="848" y="0"/>
                    </a:lnTo>
                    <a:lnTo>
                      <a:pt x="1728" y="56"/>
                    </a:lnTo>
                    <a:lnTo>
                      <a:pt x="1824" y="480"/>
                    </a:lnTo>
                    <a:lnTo>
                      <a:pt x="1568" y="328"/>
                    </a:lnTo>
                    <a:lnTo>
                      <a:pt x="1564" y="328"/>
                    </a:lnTo>
                    <a:lnTo>
                      <a:pt x="1554" y="332"/>
                    </a:lnTo>
                    <a:lnTo>
                      <a:pt x="1538" y="338"/>
                    </a:lnTo>
                    <a:lnTo>
                      <a:pt x="1514" y="346"/>
                    </a:lnTo>
                    <a:lnTo>
                      <a:pt x="1486" y="356"/>
                    </a:lnTo>
                    <a:lnTo>
                      <a:pt x="1452" y="370"/>
                    </a:lnTo>
                    <a:lnTo>
                      <a:pt x="1412" y="388"/>
                    </a:lnTo>
                    <a:lnTo>
                      <a:pt x="1370" y="410"/>
                    </a:lnTo>
                    <a:lnTo>
                      <a:pt x="1322" y="436"/>
                    </a:lnTo>
                    <a:lnTo>
                      <a:pt x="1270" y="466"/>
                    </a:lnTo>
                    <a:lnTo>
                      <a:pt x="1216" y="500"/>
                    </a:lnTo>
                    <a:lnTo>
                      <a:pt x="1158" y="540"/>
                    </a:lnTo>
                    <a:lnTo>
                      <a:pt x="1098" y="584"/>
                    </a:lnTo>
                    <a:lnTo>
                      <a:pt x="1034" y="636"/>
                    </a:lnTo>
                    <a:lnTo>
                      <a:pt x="970" y="692"/>
                    </a:lnTo>
                    <a:lnTo>
                      <a:pt x="904" y="756"/>
                    </a:lnTo>
                    <a:lnTo>
                      <a:pt x="836" y="824"/>
                    </a:lnTo>
                    <a:lnTo>
                      <a:pt x="770" y="900"/>
                    </a:lnTo>
                    <a:lnTo>
                      <a:pt x="700" y="984"/>
                    </a:lnTo>
                    <a:lnTo>
                      <a:pt x="632" y="1076"/>
                    </a:lnTo>
                    <a:lnTo>
                      <a:pt x="566" y="1174"/>
                    </a:lnTo>
                    <a:lnTo>
                      <a:pt x="498" y="1280"/>
                    </a:lnTo>
                    <a:lnTo>
                      <a:pt x="434" y="1394"/>
                    </a:lnTo>
                    <a:lnTo>
                      <a:pt x="370" y="1518"/>
                    </a:lnTo>
                    <a:lnTo>
                      <a:pt x="308" y="1650"/>
                    </a:lnTo>
                    <a:lnTo>
                      <a:pt x="248" y="1792"/>
                    </a:lnTo>
                    <a:lnTo>
                      <a:pt x="192" y="1944"/>
                    </a:lnTo>
                    <a:lnTo>
                      <a:pt x="138" y="2104"/>
                    </a:lnTo>
                    <a:lnTo>
                      <a:pt x="88" y="2274"/>
                    </a:lnTo>
                    <a:lnTo>
                      <a:pt x="42" y="2456"/>
                    </a:lnTo>
                    <a:lnTo>
                      <a:pt x="0" y="264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16D25">
                      <a:gamma/>
                      <a:shade val="46275"/>
                      <a:invGamma/>
                    </a:srgbClr>
                  </a:gs>
                  <a:gs pos="100000">
                    <a:srgbClr val="E16D25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ACD69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6" name="Rectangle 25"/>
            <p:cNvSpPr>
              <a:spLocks noChangeArrowheads="1"/>
            </p:cNvSpPr>
            <p:nvPr/>
          </p:nvSpPr>
          <p:spPr bwMode="gray">
            <a:xfrm>
              <a:off x="3200" y="1890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促进现实场景加速虚拟化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26"/>
            <p:cNvSpPr>
              <a:spLocks noChangeArrowheads="1"/>
            </p:cNvSpPr>
            <p:nvPr/>
          </p:nvSpPr>
          <p:spPr bwMode="gray">
            <a:xfrm>
              <a:off x="2674" y="2413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66667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altLang="zh-CN" dirty="0" smtClean="0"/>
            </a:p>
            <a:p>
              <a:pPr algn="ctr"/>
              <a:r>
                <a:rPr kumimoji="1" lang="zh-CN" altLang="en-US" dirty="0" smtClean="0">
                  <a:solidFill>
                    <a:schemeClr val="bg1"/>
                  </a:solidFill>
                </a:rPr>
                <a:t>促进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出现新的交流和沟通方式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 eaLnBrk="0" hangingPunct="0"/>
              <a:endParaRPr lang="en-US" altLang="zh-CN" dirty="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8" name="Freeform 27"/>
            <p:cNvSpPr>
              <a:spLocks/>
            </p:cNvSpPr>
            <p:nvPr/>
          </p:nvSpPr>
          <p:spPr bwMode="gray">
            <a:xfrm>
              <a:off x="2154" y="2597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Rectangle 28"/>
            <p:cNvSpPr>
              <a:spLocks noChangeArrowheads="1"/>
            </p:cNvSpPr>
            <p:nvPr/>
          </p:nvSpPr>
          <p:spPr bwMode="gray">
            <a:xfrm>
              <a:off x="2153" y="2931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shade val="72549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Rectangle 29"/>
            <p:cNvSpPr>
              <a:spLocks noChangeArrowheads="1"/>
            </p:cNvSpPr>
            <p:nvPr/>
          </p:nvSpPr>
          <p:spPr bwMode="gray">
            <a:xfrm>
              <a:off x="1632" y="3450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4235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网页三维展示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能力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</p:grpSp>
      <p:sp>
        <p:nvSpPr>
          <p:cNvPr id="135" name="矩形 134"/>
          <p:cNvSpPr/>
          <p:nvPr/>
        </p:nvSpPr>
        <p:spPr>
          <a:xfrm>
            <a:off x="3421696" y="516027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网页的跨平台以及互动性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36" name="Picture 4" descr="E:\Microbject\Demo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957" y="1919530"/>
            <a:ext cx="1572939" cy="29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421" y="1919530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20" y="4736599"/>
            <a:ext cx="3722504" cy="219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0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106303" y="1006377"/>
            <a:ext cx="12023465" cy="3491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050" y="4071938"/>
            <a:ext cx="12211050" cy="2786062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414463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8100" y="400050"/>
            <a:ext cx="12230100" cy="4479925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354789">
            <a:off x="394727" y="998965"/>
            <a:ext cx="2646878" cy="830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市场机遇</a:t>
            </a:r>
            <a:endParaRPr lang="zh-CN" altLang="zh-CN" sz="48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10780713" y="5368925"/>
            <a:ext cx="962025" cy="1093788"/>
            <a:chOff x="11037914" y="5671019"/>
            <a:chExt cx="811441" cy="923330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37914" y="5671019"/>
              <a:ext cx="811441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786738" y="1964093"/>
            <a:ext cx="7923708" cy="2215991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800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MARKTE</a:t>
            </a:r>
            <a:endParaRPr lang="en-US" altLang="zh-CN" sz="138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964906"/>
            <a:ext cx="6154738" cy="190182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29703" y="4610844"/>
            <a:ext cx="10635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1200" b="1" dirty="0"/>
              <a:t/>
            </a:r>
            <a:br>
              <a:rPr lang="en-US" altLang="zh-CN" sz="1200" b="1" dirty="0"/>
            </a:br>
            <a:r>
              <a:rPr lang="en-US" altLang="zh-CN" sz="1200" b="1" dirty="0" smtClean="0"/>
              <a:t>             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规模巨大，潜在的市场价值达到千亿级规模，</a:t>
            </a:r>
            <a:r>
              <a:rPr lang="en-US" altLang="zh-CN" b="1" dirty="0">
                <a:solidFill>
                  <a:srgbClr val="C00000"/>
                </a:solidFill>
              </a:rPr>
              <a:t>3D</a:t>
            </a:r>
            <a:r>
              <a:rPr lang="zh-CN" altLang="en-US" b="1" dirty="0">
                <a:solidFill>
                  <a:srgbClr val="C00000"/>
                </a:solidFill>
              </a:rPr>
              <a:t>打印行业现状既无法引导用户对概念的认知，也无法提供统一的服务平台接口。在核心技术得以突破的前提下，三维云服务在技术方面取得了先决性的优势，在行业大发展的情况下，将迎来巨大的市场机遇。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14448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9050"/>
            <a:ext cx="49530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896600" y="-19050"/>
            <a:ext cx="1162050" cy="6877050"/>
          </a:xfrm>
          <a:custGeom>
            <a:avLst/>
            <a:gdLst>
              <a:gd name="connsiteX0" fmla="*/ 0 w 1162050"/>
              <a:gd name="connsiteY0" fmla="*/ 0 h 6877050"/>
              <a:gd name="connsiteX1" fmla="*/ 914400 w 1162050"/>
              <a:gd name="connsiteY1" fmla="*/ 1257300 h 6877050"/>
              <a:gd name="connsiteX2" fmla="*/ 1162050 w 1162050"/>
              <a:gd name="connsiteY2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050" h="6877050">
                <a:moveTo>
                  <a:pt x="0" y="0"/>
                </a:moveTo>
                <a:lnTo>
                  <a:pt x="914400" y="1257300"/>
                </a:lnTo>
                <a:lnTo>
                  <a:pt x="1162050" y="68770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223" name="组合 8"/>
          <p:cNvGrpSpPr>
            <a:grpSpLocks/>
          </p:cNvGrpSpPr>
          <p:nvPr/>
        </p:nvGrpSpPr>
        <p:grpSpPr bwMode="auto">
          <a:xfrm rot="6313227">
            <a:off x="1814513" y="4629150"/>
            <a:ext cx="1522412" cy="1862138"/>
            <a:chOff x="1997100" y="4912545"/>
            <a:chExt cx="734960" cy="898992"/>
          </a:xfrm>
        </p:grpSpPr>
        <p:sp>
          <p:nvSpPr>
            <p:cNvPr id="7" name="椭圆 6"/>
            <p:cNvSpPr/>
            <p:nvPr/>
          </p:nvSpPr>
          <p:spPr>
            <a:xfrm rot="18139443">
              <a:off x="1998609" y="4995227"/>
              <a:ext cx="732682" cy="733428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995164" y="4912779"/>
              <a:ext cx="734194" cy="89899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5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pic>
        <p:nvPicPr>
          <p:cNvPr id="2050" name="Picture 2" descr="C:\Users\Bearice\Desktop\三维云项目\图片4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" y="1073874"/>
            <a:ext cx="4945626" cy="27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4" name="组合 9"/>
          <p:cNvGrpSpPr>
            <a:grpSpLocks/>
          </p:cNvGrpSpPr>
          <p:nvPr/>
        </p:nvGrpSpPr>
        <p:grpSpPr bwMode="auto">
          <a:xfrm rot="619780">
            <a:off x="1368425" y="4327525"/>
            <a:ext cx="749300" cy="749300"/>
            <a:chOff x="11102999" y="5835099"/>
            <a:chExt cx="733424" cy="733424"/>
          </a:xfrm>
        </p:grpSpPr>
        <p:sp>
          <p:nvSpPr>
            <p:cNvPr id="11" name="椭圆 10"/>
            <p:cNvSpPr/>
            <p:nvPr/>
          </p:nvSpPr>
          <p:spPr>
            <a:xfrm rot="18139443">
              <a:off x="11102999" y="5835099"/>
              <a:ext cx="733424" cy="73342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 rot="13064212">
              <a:off x="11151169" y="5855300"/>
              <a:ext cx="637084" cy="69302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257800" y="686133"/>
            <a:ext cx="6374566" cy="50783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打印的认知，行业还未按照客户需求进行调整，不能有效引导客户使用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化市场需求极大，之前没有可以跨全平台的技术实现。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只能通过应用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/APP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等开发，但是用户安装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安全又是很大问题。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HTML5-WEBGL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技术之后，才有了统一的解决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289" y="1811967"/>
            <a:ext cx="42883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</a:t>
            </a:r>
            <a:endParaRPr lang="zh-CN" altLang="zh-CN" sz="44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1764</Words>
  <Application>Microsoft Office PowerPoint</Application>
  <PresentationFormat>宽屏</PresentationFormat>
  <Paragraphs>211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宋体</vt:lpstr>
      <vt:lpstr>PMingLiU</vt:lpstr>
      <vt:lpstr>Calibri</vt:lpstr>
      <vt:lpstr>汉仪清雅体简</vt:lpstr>
      <vt:lpstr>微软雅黑</vt:lpstr>
      <vt:lpstr>Verdana</vt:lpstr>
      <vt:lpstr>Times New Roman</vt:lpstr>
      <vt:lpstr>Wingdings</vt:lpstr>
      <vt:lpstr>Arial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user</cp:lastModifiedBy>
  <cp:revision>80</cp:revision>
  <dcterms:created xsi:type="dcterms:W3CDTF">2014-02-07T08:30:59Z</dcterms:created>
  <dcterms:modified xsi:type="dcterms:W3CDTF">2015-12-30T05:19:55Z</dcterms:modified>
</cp:coreProperties>
</file>